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71" r:id="rId10"/>
    <p:sldId id="272" r:id="rId11"/>
    <p:sldId id="275" r:id="rId1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277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906000" cy="6858000"/>
          </a:xfrm>
          <a:custGeom>
            <a:avLst/>
            <a:gdLst>
              <a:gd name="connsiteX0" fmla="*/ 0 w 9906000"/>
              <a:gd name="connsiteY0" fmla="*/ 6858000 h 6858000"/>
              <a:gd name="connsiteX1" fmla="*/ 9906000 w 9906000"/>
              <a:gd name="connsiteY1" fmla="*/ 6858000 h 6858000"/>
              <a:gd name="connsiteX2" fmla="*/ 9906000 w 9906000"/>
              <a:gd name="connsiteY2" fmla="*/ 0 h 6858000"/>
              <a:gd name="connsiteX3" fmla="*/ 0 w 9906000"/>
              <a:gd name="connsiteY3" fmla="*/ 0 h 6858000"/>
              <a:gd name="connsiteX4" fmla="*/ 0 w 9906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6000" h="6858000">
                <a:moveTo>
                  <a:pt x="0" y="6858000"/>
                </a:moveTo>
                <a:lnTo>
                  <a:pt x="9906000" y="6858000"/>
                </a:lnTo>
                <a:lnTo>
                  <a:pt x="9906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251459" y="5676900"/>
            <a:ext cx="3476244" cy="359664"/>
          </a:xfrm>
          <a:custGeom>
            <a:avLst/>
            <a:gdLst>
              <a:gd name="connsiteX0" fmla="*/ 0 w 3476244"/>
              <a:gd name="connsiteY0" fmla="*/ 359664 h 359664"/>
              <a:gd name="connsiteX1" fmla="*/ 3476244 w 3476244"/>
              <a:gd name="connsiteY1" fmla="*/ 359664 h 359664"/>
              <a:gd name="connsiteX2" fmla="*/ 3476244 w 3476244"/>
              <a:gd name="connsiteY2" fmla="*/ 0 h 359664"/>
              <a:gd name="connsiteX3" fmla="*/ 0 w 3476244"/>
              <a:gd name="connsiteY3" fmla="*/ 0 h 359664"/>
              <a:gd name="connsiteX4" fmla="*/ 0 w 3476244"/>
              <a:gd name="connsiteY4" fmla="*/ 359664 h 35966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476244" h="359664">
                <a:moveTo>
                  <a:pt x="0" y="359664"/>
                </a:moveTo>
                <a:lnTo>
                  <a:pt x="3476244" y="359664"/>
                </a:lnTo>
                <a:lnTo>
                  <a:pt x="3476244" y="0"/>
                </a:lnTo>
                <a:lnTo>
                  <a:pt x="0" y="0"/>
                </a:lnTo>
                <a:lnTo>
                  <a:pt x="0" y="359664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5103875" y="2529840"/>
            <a:ext cx="419100" cy="249935"/>
          </a:xfrm>
          <a:custGeom>
            <a:avLst/>
            <a:gdLst>
              <a:gd name="connsiteX0" fmla="*/ 124968 w 419100"/>
              <a:gd name="connsiteY0" fmla="*/ 0 h 249935"/>
              <a:gd name="connsiteX1" fmla="*/ 419100 w 419100"/>
              <a:gd name="connsiteY1" fmla="*/ 0 h 249935"/>
              <a:gd name="connsiteX2" fmla="*/ 419100 w 419100"/>
              <a:gd name="connsiteY2" fmla="*/ 124967 h 249935"/>
              <a:gd name="connsiteX3" fmla="*/ 294132 w 419100"/>
              <a:gd name="connsiteY3" fmla="*/ 249935 h 249935"/>
              <a:gd name="connsiteX4" fmla="*/ 0 w 419100"/>
              <a:gd name="connsiteY4" fmla="*/ 249935 h 249935"/>
              <a:gd name="connsiteX5" fmla="*/ 0 w 419100"/>
              <a:gd name="connsiteY5" fmla="*/ 124967 h 249935"/>
              <a:gd name="connsiteX6" fmla="*/ 124968 w 419100"/>
              <a:gd name="connsiteY6" fmla="*/ 0 h 2499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419100" h="249935">
                <a:moveTo>
                  <a:pt x="124968" y="0"/>
                </a:moveTo>
                <a:lnTo>
                  <a:pt x="419100" y="0"/>
                </a:lnTo>
                <a:lnTo>
                  <a:pt x="419100" y="124967"/>
                </a:lnTo>
                <a:cubicBezTo>
                  <a:pt x="419100" y="193928"/>
                  <a:pt x="363093" y="249935"/>
                  <a:pt x="294132" y="249935"/>
                </a:cubicBezTo>
                <a:lnTo>
                  <a:pt x="0" y="249935"/>
                </a:lnTo>
                <a:lnTo>
                  <a:pt x="0" y="124967"/>
                </a:lnTo>
                <a:cubicBezTo>
                  <a:pt x="0" y="56007"/>
                  <a:pt x="56007" y="0"/>
                  <a:pt x="124968" y="0"/>
                </a:cubicBezTo>
              </a:path>
            </a:pathLst>
          </a:custGeom>
          <a:solidFill>
            <a:srgbClr val="70AD4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5097525" y="2523490"/>
            <a:ext cx="431800" cy="262635"/>
          </a:xfrm>
          <a:custGeom>
            <a:avLst/>
            <a:gdLst>
              <a:gd name="connsiteX0" fmla="*/ 131318 w 431800"/>
              <a:gd name="connsiteY0" fmla="*/ 6350 h 262635"/>
              <a:gd name="connsiteX1" fmla="*/ 425450 w 431800"/>
              <a:gd name="connsiteY1" fmla="*/ 6350 h 262635"/>
              <a:gd name="connsiteX2" fmla="*/ 425450 w 431800"/>
              <a:gd name="connsiteY2" fmla="*/ 131317 h 262635"/>
              <a:gd name="connsiteX3" fmla="*/ 300482 w 431800"/>
              <a:gd name="connsiteY3" fmla="*/ 256285 h 262635"/>
              <a:gd name="connsiteX4" fmla="*/ 6350 w 431800"/>
              <a:gd name="connsiteY4" fmla="*/ 256285 h 262635"/>
              <a:gd name="connsiteX5" fmla="*/ 6350 w 431800"/>
              <a:gd name="connsiteY5" fmla="*/ 131317 h 262635"/>
              <a:gd name="connsiteX6" fmla="*/ 131318 w 431800"/>
              <a:gd name="connsiteY6" fmla="*/ 6350 h 2626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431800" h="262635">
                <a:moveTo>
                  <a:pt x="131318" y="6350"/>
                </a:moveTo>
                <a:lnTo>
                  <a:pt x="425450" y="6350"/>
                </a:lnTo>
                <a:lnTo>
                  <a:pt x="425450" y="131317"/>
                </a:lnTo>
                <a:cubicBezTo>
                  <a:pt x="425450" y="200278"/>
                  <a:pt x="369443" y="256285"/>
                  <a:pt x="300482" y="256285"/>
                </a:cubicBezTo>
                <a:lnTo>
                  <a:pt x="6350" y="256285"/>
                </a:lnTo>
                <a:lnTo>
                  <a:pt x="6350" y="131317"/>
                </a:lnTo>
                <a:cubicBezTo>
                  <a:pt x="6350" y="62357"/>
                  <a:pt x="62357" y="6350"/>
                  <a:pt x="131318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5611368" y="2529840"/>
            <a:ext cx="419100" cy="249935"/>
          </a:xfrm>
          <a:custGeom>
            <a:avLst/>
            <a:gdLst>
              <a:gd name="connsiteX0" fmla="*/ 124967 w 419100"/>
              <a:gd name="connsiteY0" fmla="*/ 0 h 249935"/>
              <a:gd name="connsiteX1" fmla="*/ 419100 w 419100"/>
              <a:gd name="connsiteY1" fmla="*/ 0 h 249935"/>
              <a:gd name="connsiteX2" fmla="*/ 419100 w 419100"/>
              <a:gd name="connsiteY2" fmla="*/ 124967 h 249935"/>
              <a:gd name="connsiteX3" fmla="*/ 294132 w 419100"/>
              <a:gd name="connsiteY3" fmla="*/ 249935 h 249935"/>
              <a:gd name="connsiteX4" fmla="*/ 0 w 419100"/>
              <a:gd name="connsiteY4" fmla="*/ 249935 h 249935"/>
              <a:gd name="connsiteX5" fmla="*/ 0 w 419100"/>
              <a:gd name="connsiteY5" fmla="*/ 124967 h 249935"/>
              <a:gd name="connsiteX6" fmla="*/ 124967 w 419100"/>
              <a:gd name="connsiteY6" fmla="*/ 0 h 2499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419100" h="249935">
                <a:moveTo>
                  <a:pt x="124967" y="0"/>
                </a:moveTo>
                <a:lnTo>
                  <a:pt x="419100" y="0"/>
                </a:lnTo>
                <a:lnTo>
                  <a:pt x="419100" y="124967"/>
                </a:lnTo>
                <a:cubicBezTo>
                  <a:pt x="419100" y="193928"/>
                  <a:pt x="363092" y="249935"/>
                  <a:pt x="294132" y="249935"/>
                </a:cubicBezTo>
                <a:lnTo>
                  <a:pt x="0" y="249935"/>
                </a:lnTo>
                <a:lnTo>
                  <a:pt x="0" y="124967"/>
                </a:lnTo>
                <a:cubicBezTo>
                  <a:pt x="0" y="56007"/>
                  <a:pt x="56007" y="0"/>
                  <a:pt x="124967" y="0"/>
                </a:cubicBezTo>
              </a:path>
            </a:pathLst>
          </a:custGeom>
          <a:solidFill>
            <a:srgbClr val="4472C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5605018" y="2523490"/>
            <a:ext cx="431800" cy="262635"/>
          </a:xfrm>
          <a:custGeom>
            <a:avLst/>
            <a:gdLst>
              <a:gd name="connsiteX0" fmla="*/ 131317 w 431800"/>
              <a:gd name="connsiteY0" fmla="*/ 6350 h 262635"/>
              <a:gd name="connsiteX1" fmla="*/ 425450 w 431800"/>
              <a:gd name="connsiteY1" fmla="*/ 6350 h 262635"/>
              <a:gd name="connsiteX2" fmla="*/ 425450 w 431800"/>
              <a:gd name="connsiteY2" fmla="*/ 131317 h 262635"/>
              <a:gd name="connsiteX3" fmla="*/ 300482 w 431800"/>
              <a:gd name="connsiteY3" fmla="*/ 256285 h 262635"/>
              <a:gd name="connsiteX4" fmla="*/ 6350 w 431800"/>
              <a:gd name="connsiteY4" fmla="*/ 256285 h 262635"/>
              <a:gd name="connsiteX5" fmla="*/ 6350 w 431800"/>
              <a:gd name="connsiteY5" fmla="*/ 131317 h 262635"/>
              <a:gd name="connsiteX6" fmla="*/ 131317 w 431800"/>
              <a:gd name="connsiteY6" fmla="*/ 6350 h 2626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431800" h="262635">
                <a:moveTo>
                  <a:pt x="131317" y="6350"/>
                </a:moveTo>
                <a:lnTo>
                  <a:pt x="425450" y="6350"/>
                </a:lnTo>
                <a:lnTo>
                  <a:pt x="425450" y="131317"/>
                </a:lnTo>
                <a:cubicBezTo>
                  <a:pt x="425450" y="200278"/>
                  <a:pt x="369442" y="256285"/>
                  <a:pt x="300482" y="256285"/>
                </a:cubicBezTo>
                <a:lnTo>
                  <a:pt x="6350" y="256285"/>
                </a:lnTo>
                <a:lnTo>
                  <a:pt x="6350" y="131317"/>
                </a:lnTo>
                <a:cubicBezTo>
                  <a:pt x="6350" y="62357"/>
                  <a:pt x="62357" y="6350"/>
                  <a:pt x="131317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6120384" y="2525268"/>
            <a:ext cx="419100" cy="248411"/>
          </a:xfrm>
          <a:custGeom>
            <a:avLst/>
            <a:gdLst>
              <a:gd name="connsiteX0" fmla="*/ 124206 w 419100"/>
              <a:gd name="connsiteY0" fmla="*/ 0 h 248411"/>
              <a:gd name="connsiteX1" fmla="*/ 419100 w 419100"/>
              <a:gd name="connsiteY1" fmla="*/ 0 h 248411"/>
              <a:gd name="connsiteX2" fmla="*/ 419100 w 419100"/>
              <a:gd name="connsiteY2" fmla="*/ 124206 h 248411"/>
              <a:gd name="connsiteX3" fmla="*/ 294894 w 419100"/>
              <a:gd name="connsiteY3" fmla="*/ 248411 h 248411"/>
              <a:gd name="connsiteX4" fmla="*/ 0 w 419100"/>
              <a:gd name="connsiteY4" fmla="*/ 248411 h 248411"/>
              <a:gd name="connsiteX5" fmla="*/ 0 w 419100"/>
              <a:gd name="connsiteY5" fmla="*/ 124206 h 248411"/>
              <a:gd name="connsiteX6" fmla="*/ 124206 w 419100"/>
              <a:gd name="connsiteY6" fmla="*/ 0 h 2484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419100" h="248411">
                <a:moveTo>
                  <a:pt x="124206" y="0"/>
                </a:moveTo>
                <a:lnTo>
                  <a:pt x="419100" y="0"/>
                </a:lnTo>
                <a:lnTo>
                  <a:pt x="419100" y="124206"/>
                </a:lnTo>
                <a:cubicBezTo>
                  <a:pt x="419100" y="192786"/>
                  <a:pt x="363474" y="248411"/>
                  <a:pt x="294894" y="248411"/>
                </a:cubicBezTo>
                <a:lnTo>
                  <a:pt x="0" y="248411"/>
                </a:lnTo>
                <a:lnTo>
                  <a:pt x="0" y="124206"/>
                </a:lnTo>
                <a:cubicBezTo>
                  <a:pt x="0" y="55626"/>
                  <a:pt x="55626" y="0"/>
                  <a:pt x="124206" y="0"/>
                </a:cubicBezTo>
              </a:path>
            </a:pathLst>
          </a:custGeom>
          <a:solidFill>
            <a:srgbClr val="CC00C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6114034" y="2518918"/>
            <a:ext cx="431800" cy="261111"/>
          </a:xfrm>
          <a:custGeom>
            <a:avLst/>
            <a:gdLst>
              <a:gd name="connsiteX0" fmla="*/ 130556 w 431800"/>
              <a:gd name="connsiteY0" fmla="*/ 6350 h 261111"/>
              <a:gd name="connsiteX1" fmla="*/ 425450 w 431800"/>
              <a:gd name="connsiteY1" fmla="*/ 6350 h 261111"/>
              <a:gd name="connsiteX2" fmla="*/ 425450 w 431800"/>
              <a:gd name="connsiteY2" fmla="*/ 130556 h 261111"/>
              <a:gd name="connsiteX3" fmla="*/ 301244 w 431800"/>
              <a:gd name="connsiteY3" fmla="*/ 254761 h 261111"/>
              <a:gd name="connsiteX4" fmla="*/ 6350 w 431800"/>
              <a:gd name="connsiteY4" fmla="*/ 254761 h 261111"/>
              <a:gd name="connsiteX5" fmla="*/ 6350 w 431800"/>
              <a:gd name="connsiteY5" fmla="*/ 130556 h 261111"/>
              <a:gd name="connsiteX6" fmla="*/ 130556 w 431800"/>
              <a:gd name="connsiteY6" fmla="*/ 6350 h 2611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431800" h="261111">
                <a:moveTo>
                  <a:pt x="130556" y="6350"/>
                </a:moveTo>
                <a:lnTo>
                  <a:pt x="425450" y="6350"/>
                </a:lnTo>
                <a:lnTo>
                  <a:pt x="425450" y="130556"/>
                </a:lnTo>
                <a:cubicBezTo>
                  <a:pt x="425450" y="199136"/>
                  <a:pt x="369824" y="254761"/>
                  <a:pt x="301244" y="254761"/>
                </a:cubicBezTo>
                <a:lnTo>
                  <a:pt x="6350" y="254761"/>
                </a:lnTo>
                <a:lnTo>
                  <a:pt x="6350" y="130556"/>
                </a:lnTo>
                <a:cubicBezTo>
                  <a:pt x="6350" y="61976"/>
                  <a:pt x="61976" y="6350"/>
                  <a:pt x="130556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4900" y="825500"/>
            <a:ext cx="2616200" cy="1346200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11500"/>
            <a:ext cx="9906000" cy="1752600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59" y="5029200"/>
            <a:ext cx="2374900" cy="266700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459" y="5317801"/>
            <a:ext cx="2501900" cy="2032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590800" y="5130982"/>
            <a:ext cx="6312626" cy="35541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본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홍보자료는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확정사항이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아니며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향후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변경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될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수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있으니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외부반출을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금합니다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. </a:t>
            </a:r>
          </a:p>
          <a:p>
            <a:pPr>
              <a:lnSpc>
                <a:spcPts val="1200"/>
              </a:lnSpc>
              <a:tabLst/>
            </a:pP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본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사업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개요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및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도면은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추후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변동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될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수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있습니다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itchFamily="18" charset="0"/>
                <a:cs typeface="새굴림" pitchFamily="18" charset="0"/>
              </a:rPr>
              <a:t>.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3238500" y="2540000"/>
            <a:ext cx="1701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FF0066"/>
                </a:solidFill>
                <a:latin typeface="HY헤드라인M" pitchFamily="18" charset="0"/>
                <a:cs typeface="HY헤드라인M" pitchFamily="18" charset="0"/>
              </a:rPr>
              <a:t>3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Complex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area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5156200" y="2590800"/>
            <a:ext cx="3048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주거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5664200" y="2590800"/>
            <a:ext cx="3048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업무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6172200" y="2578100"/>
            <a:ext cx="3048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문화</a:t>
            </a:r>
          </a:p>
        </p:txBody>
      </p:sp>
      <p:sp>
        <p:nvSpPr>
          <p:cNvPr id="20" name="모서리가 둥근 직사각형 19"/>
          <p:cNvSpPr/>
          <p:nvPr/>
        </p:nvSpPr>
        <p:spPr>
          <a:xfrm>
            <a:off x="76200" y="6172200"/>
            <a:ext cx="7697738" cy="609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8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임연</a:t>
            </a:r>
            <a:r>
              <a:rPr lang="ko-KR" altLang="en-US" sz="48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택</a:t>
            </a:r>
            <a:r>
              <a:rPr lang="ko-KR" altLang="en-US" sz="48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팀장</a:t>
            </a:r>
            <a:r>
              <a:rPr lang="en-US" altLang="ko-KR" sz="480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altLang="ko-KR" sz="48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010.8886.7017</a:t>
            </a:r>
            <a:endParaRPr lang="ko-KR" altLang="en-US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55600" y="152400"/>
            <a:ext cx="3429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부천옥길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밸리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우성테크노파크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664700" y="190500"/>
            <a:ext cx="762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3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863600" y="825500"/>
            <a:ext cx="81026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부천옥길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테크노밸리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중심에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지식산업센터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및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근린생활시설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공급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241800" y="165100"/>
            <a:ext cx="10287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사업개요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664700" y="190500"/>
            <a:ext cx="762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4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92100" y="177800"/>
            <a:ext cx="9258300" cy="1066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>
                <a:tab pos="215900" algn="l"/>
                <a:tab pos="20320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부천옥길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밸리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우성테크노파크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M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D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G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215900" algn="l"/>
                <a:tab pos="2032000" algn="l"/>
              </a:tabLst>
            </a:pPr>
            <a:r>
              <a:rPr lang="en-US" altLang="zh-CN" dirty="0" smtClean="0"/>
              <a:t>		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4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면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개방형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중정구조로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전호실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노출성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접근성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개방감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UP</a:t>
            </a:r>
          </a:p>
          <a:p>
            <a:pPr>
              <a:lnSpc>
                <a:spcPts val="2600"/>
              </a:lnSpc>
              <a:tabLst>
                <a:tab pos="215900" algn="l"/>
                <a:tab pos="2032000" algn="l"/>
              </a:tabLst>
            </a:pPr>
            <a:r>
              <a:rPr lang="en-US" altLang="zh-CN" sz="2196" dirty="0" smtClean="0">
                <a:solidFill>
                  <a:srgbClr val="0070C0"/>
                </a:solidFill>
                <a:latin typeface="HY헤드라인M" pitchFamily="18" charset="0"/>
                <a:cs typeface="HY헤드라인M" pitchFamily="18" charset="0"/>
              </a:rPr>
              <a:t>6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70C0"/>
                </a:solidFill>
                <a:latin typeface="HY헤드라인M" pitchFamily="18" charset="0"/>
                <a:cs typeface="HY헤드라인M" pitchFamily="18" charset="0"/>
              </a:rPr>
              <a:t>GATE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70C0"/>
                </a:solidFill>
                <a:latin typeface="HY헤드라인M" pitchFamily="18" charset="0"/>
                <a:cs typeface="HY헤드라인M" pitchFamily="18" charset="0"/>
              </a:rPr>
              <a:t>2CORE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70C0"/>
                </a:solidFill>
                <a:latin typeface="HY헤드라인M" pitchFamily="18" charset="0"/>
                <a:cs typeface="HY헤드라인M" pitchFamily="18" charset="0"/>
              </a:rPr>
              <a:t>&amp;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70C0"/>
                </a:solidFill>
                <a:latin typeface="HY헤드라인M" pitchFamily="18" charset="0"/>
                <a:cs typeface="HY헤드라인M" pitchFamily="18" charset="0"/>
              </a:rPr>
              <a:t>중정구조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70C0"/>
                </a:solidFill>
                <a:latin typeface="HY헤드라인M" pitchFamily="18" charset="0"/>
                <a:cs typeface="HY헤드라인M" pitchFamily="18" charset="0"/>
              </a:rPr>
              <a:t>: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70C0"/>
                </a:solidFill>
                <a:latin typeface="HY헤드라인M" pitchFamily="18" charset="0"/>
                <a:cs typeface="HY헤드라인M" pitchFamily="18" charset="0"/>
              </a:rPr>
              <a:t>활성화를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70C0"/>
                </a:solidFill>
                <a:latin typeface="HY헤드라인M" pitchFamily="18" charset="0"/>
                <a:cs typeface="HY헤드라인M" pitchFamily="18" charset="0"/>
              </a:rPr>
              <a:t>위한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70C0"/>
                </a:solidFill>
                <a:latin typeface="HY헤드라인M" pitchFamily="18" charset="0"/>
                <a:cs typeface="HY헤드라인M" pitchFamily="18" charset="0"/>
              </a:rPr>
              <a:t>전방향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70C0"/>
                </a:solidFill>
                <a:latin typeface="HY헤드라인M" pitchFamily="18" charset="0"/>
                <a:cs typeface="HY헤드라인M" pitchFamily="18" charset="0"/>
              </a:rPr>
              <a:t>접근성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70C0"/>
                </a:solidFill>
                <a:latin typeface="HY헤드라인M" pitchFamily="18" charset="0"/>
                <a:cs typeface="HY헤드라인M" pitchFamily="18" charset="0"/>
              </a:rPr>
              <a:t>향상과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70C0"/>
                </a:solidFill>
                <a:latin typeface="HY헤드라인M" pitchFamily="18" charset="0"/>
                <a:cs typeface="HY헤드라인M" pitchFamily="18" charset="0"/>
              </a:rPr>
              <a:t>동선분산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6629400" y="6172200"/>
            <a:ext cx="144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24m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집산도로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55600" y="152400"/>
            <a:ext cx="3429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부천옥길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밸리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우성테크노파크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664700" y="190500"/>
            <a:ext cx="762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5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914400" y="698500"/>
            <a:ext cx="8001000" cy="53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977900" algn="l"/>
              </a:tabLst>
            </a:pP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1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호선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7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호선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서해선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KTX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광명역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부천시청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광명시청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구로구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가산디지털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차량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10~20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분</a:t>
            </a:r>
          </a:p>
          <a:p>
            <a:pPr>
              <a:lnSpc>
                <a:spcPts val="2600"/>
              </a:lnSpc>
              <a:tabLst>
                <a:tab pos="977900" algn="l"/>
              </a:tabLst>
            </a:pPr>
            <a:r>
              <a:rPr lang="en-US" altLang="zh-CN" dirty="0" smtClean="0"/>
              <a:t>	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수도권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서남부의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교통허브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▶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편리한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광역접근성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191000" y="165100"/>
            <a:ext cx="1955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광역입지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/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접근성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5207000" y="1765300"/>
            <a:ext cx="685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구로구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8128000" y="3136900"/>
            <a:ext cx="685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금천구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388100" y="3365500"/>
            <a:ext cx="685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광명시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3022600" y="5080000"/>
            <a:ext cx="685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시흥시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082800" y="1879600"/>
            <a:ext cx="685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부천시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3073400" y="2311400"/>
            <a:ext cx="10414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1</a:t>
            </a:r>
            <a:r>
              <a:rPr lang="en-US" altLang="zh-CN" sz="1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호선</a:t>
            </a:r>
            <a:r>
              <a:rPr lang="en-US" altLang="zh-CN" sz="1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역곡역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2527300" y="3771900"/>
            <a:ext cx="12954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서해선</a:t>
            </a:r>
            <a:r>
              <a:rPr lang="en-US" altLang="zh-CN" sz="1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소새울역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4902200" y="5156200"/>
            <a:ext cx="990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4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제</a:t>
            </a:r>
            <a:r>
              <a:rPr lang="en-US" altLang="zh-CN" sz="1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4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2</a:t>
            </a:r>
            <a:r>
              <a:rPr lang="en-US" altLang="zh-CN" sz="1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4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경인고속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4787900" y="2717800"/>
            <a:ext cx="10414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7</a:t>
            </a:r>
            <a:r>
              <a:rPr lang="en-US" altLang="zh-CN" sz="1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호선</a:t>
            </a:r>
            <a:r>
              <a:rPr lang="en-US" altLang="zh-CN" sz="1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온수역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55600" y="152400"/>
            <a:ext cx="3429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부천옥길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밸리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우성테크노파크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664700" y="190500"/>
            <a:ext cx="762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6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054100" y="838200"/>
            <a:ext cx="77216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4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다양한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계층간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공존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교육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및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육아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특화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직주근접의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자족도시로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구성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191000" y="165100"/>
            <a:ext cx="11684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옥길지구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8813800" y="2857500"/>
            <a:ext cx="5334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solidFill>
                  <a:srgbClr val="C00000"/>
                </a:solidFill>
                <a:latin typeface="HY헤드라인M" pitchFamily="18" charset="0"/>
                <a:cs typeface="HY헤드라인M" pitchFamily="18" charset="0"/>
              </a:rPr>
              <a:t>SITE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55600" y="152400"/>
            <a:ext cx="3429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부천옥길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밸리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우성테크노파크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664700" y="190500"/>
            <a:ext cx="762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7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5753100" y="2984500"/>
            <a:ext cx="4064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2" dirty="0" smtClean="0">
                <a:solidFill>
                  <a:srgbClr val="C00000"/>
                </a:solidFill>
                <a:latin typeface="HY헤드라인M" pitchFamily="18" charset="0"/>
                <a:cs typeface="HY헤드라인M" pitchFamily="18" charset="0"/>
              </a:rPr>
              <a:t>SITE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5689600" y="4762500"/>
            <a:ext cx="11938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b="1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주거지역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4191000" y="165100"/>
            <a:ext cx="11684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세부입지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739900" y="2146300"/>
            <a:ext cx="11938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b="1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주거지역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2222500" y="2971800"/>
            <a:ext cx="5842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6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300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M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304800" y="6007100"/>
            <a:ext cx="12192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복합상권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641600" y="5892800"/>
            <a:ext cx="1016000" cy="558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65100" algn="l"/>
              </a:tabLst>
            </a:pPr>
            <a:r>
              <a:rPr lang="en-US" altLang="zh-CN" dirty="0" smtClean="0"/>
              <a:t>	</a:t>
            </a:r>
            <a:r>
              <a:rPr lang="en-US" altLang="zh-CN" sz="2004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365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일</a:t>
            </a:r>
          </a:p>
          <a:p>
            <a:pPr>
              <a:lnSpc>
                <a:spcPts val="2400"/>
              </a:lnSpc>
              <a:tabLst>
                <a:tab pos="1651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활성상권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5270500" y="5892800"/>
            <a:ext cx="1092200" cy="558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77800" algn="l"/>
              </a:tabLst>
            </a:pPr>
            <a:r>
              <a:rPr lang="en-US" altLang="zh-CN" dirty="0" smtClean="0"/>
              <a:t>	</a:t>
            </a:r>
            <a:r>
              <a:rPr lang="en-US" altLang="zh-CN" sz="2004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다양한</a:t>
            </a:r>
          </a:p>
          <a:p>
            <a:pPr>
              <a:lnSpc>
                <a:spcPts val="2400"/>
              </a:lnSpc>
              <a:tabLst>
                <a:tab pos="1778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업종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입점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7988300" y="5892800"/>
            <a:ext cx="1016000" cy="558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27000" algn="l"/>
              </a:tabLst>
            </a:pPr>
            <a:r>
              <a:rPr lang="en-US" altLang="zh-CN" dirty="0" smtClean="0"/>
              <a:t>	</a:t>
            </a:r>
            <a:r>
              <a:rPr lang="en-US" altLang="zh-CN" sz="2004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풍부한</a:t>
            </a:r>
          </a:p>
          <a:p>
            <a:pPr>
              <a:lnSpc>
                <a:spcPts val="2400"/>
              </a:lnSpc>
              <a:tabLst>
                <a:tab pos="127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유동인구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2197100" y="673100"/>
            <a:ext cx="6134100" cy="1295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190500" algn="l"/>
                <a:tab pos="4991100" algn="l"/>
              </a:tabLst>
            </a:pPr>
            <a:r>
              <a:rPr lang="en-US" altLang="zh-CN" dirty="0" smtClean="0"/>
              <a:t>	</a:t>
            </a:r>
            <a:r>
              <a:rPr lang="en-US" altLang="zh-CN" sz="1598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도보</a:t>
            </a:r>
            <a:r>
              <a:rPr lang="en-US" altLang="zh-CN" sz="15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8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5</a:t>
            </a:r>
            <a:r>
              <a:rPr lang="en-US" altLang="zh-CN" sz="15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8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분</a:t>
            </a:r>
            <a:r>
              <a:rPr lang="en-US" altLang="zh-CN" sz="15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8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거리</a:t>
            </a:r>
            <a:r>
              <a:rPr lang="en-US" altLang="zh-CN" sz="15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8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:</a:t>
            </a:r>
            <a:r>
              <a:rPr lang="en-US" altLang="zh-CN" sz="15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8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주거지</a:t>
            </a:r>
            <a:r>
              <a:rPr lang="en-US" altLang="zh-CN" sz="15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8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8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업무시설</a:t>
            </a:r>
            <a:r>
              <a:rPr lang="en-US" altLang="zh-CN" sz="15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8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8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관공서</a:t>
            </a:r>
            <a:r>
              <a:rPr lang="en-US" altLang="zh-CN" sz="15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8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8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문화복지시설</a:t>
            </a:r>
          </a:p>
          <a:p>
            <a:pPr>
              <a:lnSpc>
                <a:spcPts val="2600"/>
              </a:lnSpc>
              <a:tabLst>
                <a:tab pos="190500" algn="l"/>
                <a:tab pos="4991100" algn="l"/>
              </a:tabLst>
            </a:pPr>
            <a:r>
              <a:rPr lang="en-US" altLang="zh-CN" sz="2196" dirty="0" smtClean="0">
                <a:solidFill>
                  <a:srgbClr val="C00000"/>
                </a:solidFill>
                <a:latin typeface="HY헤드라인M" pitchFamily="18" charset="0"/>
                <a:cs typeface="HY헤드라인M" pitchFamily="18" charset="0"/>
              </a:rPr>
              <a:t>3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complex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area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: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주거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업무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문화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복합상권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190500" algn="l"/>
                <a:tab pos="49911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남부수자원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7302500" y="1981200"/>
            <a:ext cx="9144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생태공원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8991600" y="3378200"/>
            <a:ext cx="5842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6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300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0"/>
            <a:ext cx="8305800" cy="68453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55600" y="152400"/>
            <a:ext cx="3429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부천옥길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밸리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우성테크노파크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9664700" y="190500"/>
            <a:ext cx="762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8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260600" y="2844800"/>
            <a:ext cx="914400" cy="77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114300" algn="l"/>
                <a:tab pos="1651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범박동</a:t>
            </a:r>
          </a:p>
          <a:p>
            <a:pPr>
              <a:lnSpc>
                <a:spcPts val="2100"/>
              </a:lnSpc>
              <a:tabLst>
                <a:tab pos="114300" algn="l"/>
                <a:tab pos="165100" algn="l"/>
              </a:tabLst>
            </a:pPr>
            <a:r>
              <a:rPr lang="en-US" altLang="zh-CN" sz="18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공동주택</a:t>
            </a:r>
          </a:p>
          <a:p>
            <a:pPr>
              <a:lnSpc>
                <a:spcPts val="2100"/>
              </a:lnSpc>
              <a:tabLst>
                <a:tab pos="114300" algn="l"/>
                <a:tab pos="1651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5,464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733800" y="2628900"/>
            <a:ext cx="9144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177800" algn="l"/>
              </a:tabLst>
            </a:pPr>
            <a:r>
              <a:rPr lang="en-US" altLang="zh-CN" sz="18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범박지구</a:t>
            </a:r>
          </a:p>
          <a:p>
            <a:pPr>
              <a:lnSpc>
                <a:spcPts val="2100"/>
              </a:lnSpc>
              <a:tabLst>
                <a:tab pos="1778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2,307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527300" y="4470400"/>
            <a:ext cx="914400" cy="77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165100" algn="l"/>
                <a:tab pos="2286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계수</a:t>
            </a:r>
          </a:p>
          <a:p>
            <a:pPr>
              <a:lnSpc>
                <a:spcPts val="2100"/>
              </a:lnSpc>
              <a:tabLst>
                <a:tab pos="165100" algn="l"/>
                <a:tab pos="228600" algn="l"/>
              </a:tabLst>
            </a:pP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범박지구</a:t>
            </a:r>
          </a:p>
          <a:p>
            <a:pPr>
              <a:lnSpc>
                <a:spcPts val="2100"/>
              </a:lnSpc>
              <a:tabLst>
                <a:tab pos="165100" algn="l"/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3,724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553200" y="3797300"/>
            <a:ext cx="5334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solidFill>
                  <a:srgbClr val="C00000"/>
                </a:solidFill>
                <a:latin typeface="HY헤드라인M" pitchFamily="18" charset="0"/>
                <a:cs typeface="HY헤드라인M" pitchFamily="18" charset="0"/>
              </a:rPr>
              <a:t>SITE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546600" y="4572000"/>
            <a:ext cx="1600200" cy="1206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254000" algn="l"/>
                <a:tab pos="10033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중심상권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54000" algn="l"/>
                <a:tab pos="1003300" algn="l"/>
              </a:tabLst>
            </a:pPr>
            <a:r>
              <a:rPr lang="en-US" altLang="zh-CN" sz="27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옥길지구</a:t>
            </a:r>
          </a:p>
          <a:p>
            <a:pPr>
              <a:lnSpc>
                <a:spcPts val="3300"/>
              </a:lnSpc>
              <a:tabLst>
                <a:tab pos="254000" algn="l"/>
                <a:tab pos="1003300" algn="l"/>
              </a:tabLst>
            </a:pPr>
            <a:r>
              <a:rPr lang="en-US" altLang="zh-CN" dirty="0" smtClean="0"/>
              <a:t>	</a:t>
            </a:r>
            <a:r>
              <a:rPr lang="en-US" altLang="zh-CN" sz="2798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9,565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270000" y="863600"/>
            <a:ext cx="7277100" cy="176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2692400" algn="l"/>
                <a:tab pos="4343400" algn="l"/>
                <a:tab pos="4508500" algn="l"/>
              </a:tabLst>
            </a:pP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반경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2Km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내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26,000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여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세대의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중심상권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-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확인된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배후수요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2692400" algn="l"/>
                <a:tab pos="4343400" algn="l"/>
                <a:tab pos="45085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항동지구</a:t>
            </a:r>
          </a:p>
          <a:p>
            <a:pPr>
              <a:lnSpc>
                <a:spcPts val="2100"/>
              </a:lnSpc>
              <a:tabLst>
                <a:tab pos="2692400" algn="l"/>
                <a:tab pos="4343400" algn="l"/>
                <a:tab pos="45085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5,221</a:t>
            </a:r>
          </a:p>
          <a:p>
            <a:pPr>
              <a:lnSpc>
                <a:spcPts val="2400"/>
              </a:lnSpc>
              <a:tabLst>
                <a:tab pos="2692400" algn="l"/>
                <a:tab pos="4343400" algn="l"/>
                <a:tab pos="45085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부천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4191000" y="165100"/>
            <a:ext cx="271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수요분석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: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고정배후세대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397000" y="4521200"/>
            <a:ext cx="1092200" cy="1231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203200" algn="l"/>
                <a:tab pos="381000" algn="l"/>
              </a:tabLst>
            </a:pPr>
            <a:r>
              <a:rPr lang="en-US" altLang="zh-CN" sz="1596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2Km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                <a:tab pos="203200" algn="l"/>
                <a:tab pos="381000" algn="l"/>
              </a:tabLst>
            </a:pPr>
            <a:r>
              <a:rPr lang="en-US" altLang="zh-CN" dirty="0" smtClean="0"/>
              <a:t>		</a:t>
            </a:r>
            <a:r>
              <a:rPr lang="en-US" altLang="zh-CN" sz="140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부천대</a:t>
            </a:r>
          </a:p>
          <a:p>
            <a:pPr>
              <a:lnSpc>
                <a:spcPts val="1600"/>
              </a:lnSpc>
              <a:tabLst>
                <a:tab pos="203200" algn="l"/>
                <a:tab pos="381000" algn="l"/>
              </a:tabLst>
            </a:pPr>
            <a:r>
              <a:rPr lang="en-US" altLang="zh-CN" dirty="0" smtClean="0"/>
              <a:t>	</a:t>
            </a:r>
            <a:r>
              <a:rPr lang="en-US" altLang="zh-CN" sz="140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소사캠퍼스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08000" y="152400"/>
            <a:ext cx="3429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부천옥길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밸리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우성테크노파크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575800" y="190500"/>
            <a:ext cx="1651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11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4191000" y="177800"/>
            <a:ext cx="27940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수요분석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: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업무시설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상주인원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5753100" y="3683000"/>
            <a:ext cx="1524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463" b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㎡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6616700" y="3683000"/>
            <a:ext cx="1524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463" b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평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4292600" y="4038600"/>
            <a:ext cx="76200" cy="2438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1</a:t>
            </a:r>
          </a:p>
          <a:p>
            <a:pPr>
              <a:lnSpc>
                <a:spcPts val="2200"/>
              </a:lnSpc>
              <a:tabLst/>
            </a:pP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2</a:t>
            </a:r>
          </a:p>
          <a:p>
            <a:pPr>
              <a:lnSpc>
                <a:spcPts val="2200"/>
              </a:lnSpc>
              <a:tabLst/>
            </a:pP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3</a:t>
            </a:r>
          </a:p>
          <a:p>
            <a:pPr>
              <a:lnSpc>
                <a:spcPts val="2100"/>
              </a:lnSpc>
              <a:tabLst/>
            </a:pP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4</a:t>
            </a:r>
          </a:p>
          <a:p>
            <a:pPr>
              <a:lnSpc>
                <a:spcPts val="2100"/>
              </a:lnSpc>
              <a:tabLst/>
            </a:pP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5</a:t>
            </a:r>
          </a:p>
          <a:p>
            <a:pPr>
              <a:lnSpc>
                <a:spcPts val="2100"/>
              </a:lnSpc>
              <a:tabLst/>
            </a:pP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6</a:t>
            </a:r>
          </a:p>
          <a:p>
            <a:pPr>
              <a:lnSpc>
                <a:spcPts val="2100"/>
              </a:lnSpc>
              <a:tabLst/>
            </a:pP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7</a:t>
            </a:r>
          </a:p>
          <a:p>
            <a:pPr>
              <a:lnSpc>
                <a:spcPts val="2100"/>
              </a:lnSpc>
              <a:tabLst/>
            </a:pP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8</a:t>
            </a:r>
          </a:p>
          <a:p>
            <a:pPr>
              <a:lnSpc>
                <a:spcPts val="2100"/>
              </a:lnSpc>
              <a:tabLst/>
            </a:pP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9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5524500" y="4038600"/>
            <a:ext cx="571500" cy="270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2,627.1</a:t>
            </a:r>
          </a:p>
          <a:p>
            <a:pPr>
              <a:lnSpc>
                <a:spcPts val="22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2,627.2</a:t>
            </a:r>
          </a:p>
          <a:p>
            <a:pPr>
              <a:lnSpc>
                <a:spcPts val="22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2,627.1</a:t>
            </a:r>
          </a:p>
          <a:p>
            <a:pPr>
              <a:lnSpc>
                <a:spcPts val="21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6,908</a:t>
            </a:r>
          </a:p>
          <a:p>
            <a:pPr>
              <a:lnSpc>
                <a:spcPts val="21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5,723</a:t>
            </a:r>
          </a:p>
          <a:p>
            <a:pPr>
              <a:lnSpc>
                <a:spcPts val="21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5,588</a:t>
            </a:r>
          </a:p>
          <a:p>
            <a:pPr>
              <a:lnSpc>
                <a:spcPts val="21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5,108</a:t>
            </a:r>
          </a:p>
          <a:p>
            <a:pPr>
              <a:lnSpc>
                <a:spcPts val="21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5,348</a:t>
            </a:r>
          </a:p>
          <a:p>
            <a:pPr>
              <a:lnSpc>
                <a:spcPts val="21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5,659</a:t>
            </a:r>
          </a:p>
          <a:p>
            <a:pPr>
              <a:lnSpc>
                <a:spcPts val="2100"/>
              </a:lnSpc>
              <a:tabLst>
                <a:tab pos="38100" algn="l"/>
                <a:tab pos="88900" algn="l"/>
              </a:tabLst>
            </a:pP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42,215.4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6388100" y="4038600"/>
            <a:ext cx="571500" cy="270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794.7</a:t>
            </a:r>
          </a:p>
          <a:p>
            <a:pPr>
              <a:lnSpc>
                <a:spcPts val="22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794.7</a:t>
            </a:r>
          </a:p>
          <a:p>
            <a:pPr>
              <a:lnSpc>
                <a:spcPts val="22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794.7</a:t>
            </a:r>
          </a:p>
          <a:p>
            <a:pPr>
              <a:lnSpc>
                <a:spcPts val="21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2,089.7</a:t>
            </a:r>
          </a:p>
          <a:p>
            <a:pPr>
              <a:lnSpc>
                <a:spcPts val="21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1,731.2</a:t>
            </a:r>
          </a:p>
          <a:p>
            <a:pPr>
              <a:lnSpc>
                <a:spcPts val="21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1,690.4</a:t>
            </a:r>
          </a:p>
          <a:p>
            <a:pPr>
              <a:lnSpc>
                <a:spcPts val="21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1,545.2</a:t>
            </a:r>
          </a:p>
          <a:p>
            <a:pPr>
              <a:lnSpc>
                <a:spcPts val="21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1,617.8</a:t>
            </a:r>
          </a:p>
          <a:p>
            <a:pPr>
              <a:lnSpc>
                <a:spcPts val="2100"/>
              </a:lnSpc>
              <a:tabLst>
                <a:tab pos="381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1,711.8</a:t>
            </a:r>
          </a:p>
          <a:p>
            <a:pPr>
              <a:lnSpc>
                <a:spcPts val="2100"/>
              </a:lnSpc>
              <a:tabLst>
                <a:tab pos="38100" algn="l"/>
                <a:tab pos="88900" algn="l"/>
              </a:tabLst>
            </a:pP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12,770.2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7200900" y="4038600"/>
            <a:ext cx="660400" cy="270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50800" algn="l"/>
                <a:tab pos="889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7,355.9</a:t>
            </a:r>
          </a:p>
          <a:p>
            <a:pPr>
              <a:lnSpc>
                <a:spcPts val="2200"/>
              </a:lnSpc>
              <a:tabLst>
                <a:tab pos="50800" algn="l"/>
                <a:tab pos="889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7,356.2</a:t>
            </a:r>
          </a:p>
          <a:p>
            <a:pPr>
              <a:lnSpc>
                <a:spcPts val="2200"/>
              </a:lnSpc>
              <a:tabLst>
                <a:tab pos="50800" algn="l"/>
                <a:tab pos="889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7,355.9</a:t>
            </a:r>
          </a:p>
          <a:p>
            <a:pPr>
              <a:lnSpc>
                <a:spcPts val="2100"/>
              </a:lnSpc>
              <a:tabLst>
                <a:tab pos="508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19,342.4</a:t>
            </a:r>
          </a:p>
          <a:p>
            <a:pPr>
              <a:lnSpc>
                <a:spcPts val="2100"/>
              </a:lnSpc>
              <a:tabLst>
                <a:tab pos="508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16,024.4</a:t>
            </a:r>
          </a:p>
          <a:p>
            <a:pPr>
              <a:lnSpc>
                <a:spcPts val="2100"/>
              </a:lnSpc>
              <a:tabLst>
                <a:tab pos="508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15,646.4</a:t>
            </a:r>
          </a:p>
          <a:p>
            <a:pPr>
              <a:lnSpc>
                <a:spcPts val="2100"/>
              </a:lnSpc>
              <a:tabLst>
                <a:tab pos="508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14,302.4</a:t>
            </a:r>
          </a:p>
          <a:p>
            <a:pPr>
              <a:lnSpc>
                <a:spcPts val="2100"/>
              </a:lnSpc>
              <a:tabLst>
                <a:tab pos="508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14,974.4</a:t>
            </a:r>
          </a:p>
          <a:p>
            <a:pPr>
              <a:lnSpc>
                <a:spcPts val="2100"/>
              </a:lnSpc>
              <a:tabLst>
                <a:tab pos="508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15,845.2</a:t>
            </a:r>
          </a:p>
          <a:p>
            <a:pPr>
              <a:lnSpc>
                <a:spcPts val="2100"/>
              </a:lnSpc>
              <a:tabLst>
                <a:tab pos="50800" algn="l"/>
                <a:tab pos="88900" algn="l"/>
              </a:tabLst>
            </a:pP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118,203.1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8115300" y="4038600"/>
            <a:ext cx="571500" cy="270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2,225.2</a:t>
            </a:r>
          </a:p>
          <a:p>
            <a:pPr>
              <a:lnSpc>
                <a:spcPts val="22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2,225.2</a:t>
            </a:r>
          </a:p>
          <a:p>
            <a:pPr>
              <a:lnSpc>
                <a:spcPts val="22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2,225.2</a:t>
            </a:r>
          </a:p>
          <a:p>
            <a:pPr>
              <a:lnSpc>
                <a:spcPts val="21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5,851.1</a:t>
            </a:r>
          </a:p>
          <a:p>
            <a:pPr>
              <a:lnSpc>
                <a:spcPts val="21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4,847.4</a:t>
            </a:r>
          </a:p>
          <a:p>
            <a:pPr>
              <a:lnSpc>
                <a:spcPts val="21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4,733.0</a:t>
            </a:r>
          </a:p>
          <a:p>
            <a:pPr>
              <a:lnSpc>
                <a:spcPts val="21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4,326.5</a:t>
            </a:r>
          </a:p>
          <a:p>
            <a:pPr>
              <a:lnSpc>
                <a:spcPts val="21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4,529.8</a:t>
            </a:r>
          </a:p>
          <a:p>
            <a:pPr>
              <a:lnSpc>
                <a:spcPts val="21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4,793.2</a:t>
            </a:r>
          </a:p>
          <a:p>
            <a:pPr>
              <a:lnSpc>
                <a:spcPts val="2100"/>
              </a:lnSpc>
              <a:tabLst>
                <a:tab pos="38100" algn="l"/>
              </a:tabLst>
            </a:pP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35,756.4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9169400" y="4038600"/>
            <a:ext cx="457200" cy="270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76200" algn="l"/>
                <a:tab pos="2032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743</a:t>
            </a:r>
          </a:p>
          <a:p>
            <a:pPr>
              <a:lnSpc>
                <a:spcPts val="2200"/>
              </a:lnSpc>
              <a:tabLst>
                <a:tab pos="76200" algn="l"/>
                <a:tab pos="2032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743</a:t>
            </a:r>
          </a:p>
          <a:p>
            <a:pPr>
              <a:lnSpc>
                <a:spcPts val="2200"/>
              </a:lnSpc>
              <a:tabLst>
                <a:tab pos="76200" algn="l"/>
                <a:tab pos="203200" algn="l"/>
              </a:tabLst>
            </a:pPr>
            <a:r>
              <a:rPr lang="en-US" altLang="zh-CN" dirty="0" smtClean="0"/>
              <a:t>	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743</a:t>
            </a:r>
          </a:p>
          <a:p>
            <a:pPr>
              <a:lnSpc>
                <a:spcPts val="2100"/>
              </a:lnSpc>
              <a:tabLst>
                <a:tab pos="76200" algn="l"/>
                <a:tab pos="2032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1,954</a:t>
            </a:r>
          </a:p>
          <a:p>
            <a:pPr>
              <a:lnSpc>
                <a:spcPts val="2100"/>
              </a:lnSpc>
              <a:tabLst>
                <a:tab pos="76200" algn="l"/>
                <a:tab pos="2032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1,619</a:t>
            </a:r>
          </a:p>
          <a:p>
            <a:pPr>
              <a:lnSpc>
                <a:spcPts val="2100"/>
              </a:lnSpc>
              <a:tabLst>
                <a:tab pos="76200" algn="l"/>
                <a:tab pos="2032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1,580</a:t>
            </a:r>
          </a:p>
          <a:p>
            <a:pPr>
              <a:lnSpc>
                <a:spcPts val="2100"/>
              </a:lnSpc>
              <a:tabLst>
                <a:tab pos="76200" algn="l"/>
                <a:tab pos="2032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1,445</a:t>
            </a:r>
          </a:p>
          <a:p>
            <a:pPr>
              <a:lnSpc>
                <a:spcPts val="2100"/>
              </a:lnSpc>
              <a:tabLst>
                <a:tab pos="76200" algn="l"/>
                <a:tab pos="2032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1,513</a:t>
            </a:r>
          </a:p>
          <a:p>
            <a:pPr>
              <a:lnSpc>
                <a:spcPts val="2100"/>
              </a:lnSpc>
              <a:tabLst>
                <a:tab pos="76200" algn="l"/>
                <a:tab pos="2032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1,601</a:t>
            </a:r>
          </a:p>
          <a:p>
            <a:pPr>
              <a:lnSpc>
                <a:spcPts val="2100"/>
              </a:lnSpc>
              <a:tabLst>
                <a:tab pos="76200" algn="l"/>
                <a:tab pos="203200" algn="l"/>
              </a:tabLst>
            </a:pPr>
            <a:r>
              <a:rPr lang="en-US" altLang="zh-CN" sz="1463" dirty="0" smtClean="0">
                <a:solidFill>
                  <a:srgbClr val="151605"/>
                </a:solidFill>
                <a:latin typeface="맑은 고딕" pitchFamily="18" charset="0"/>
                <a:cs typeface="맑은 고딕" pitchFamily="18" charset="0"/>
              </a:rPr>
              <a:t>11,940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4178300" y="3530600"/>
            <a:ext cx="3175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463" b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연번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4686300" y="3530600"/>
            <a:ext cx="635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463" b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가구번호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5943600" y="3403600"/>
            <a:ext cx="635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463" b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대지면적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7315200" y="3403600"/>
            <a:ext cx="13335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165100" algn="l"/>
              </a:tabLst>
            </a:pPr>
            <a:r>
              <a:rPr lang="en-US" altLang="zh-CN" sz="1463" b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업무시설</a:t>
            </a:r>
            <a:r>
              <a:rPr lang="en-US" altLang="zh-CN" sz="146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63" b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전용면적</a:t>
            </a:r>
          </a:p>
          <a:p>
            <a:pPr>
              <a:lnSpc>
                <a:spcPts val="2200"/>
              </a:lnSpc>
              <a:tabLst>
                <a:tab pos="165100" algn="l"/>
              </a:tabLst>
            </a:pPr>
            <a:r>
              <a:rPr lang="en-US" altLang="zh-CN" dirty="0" smtClean="0"/>
              <a:t>	</a:t>
            </a:r>
            <a:r>
              <a:rPr lang="en-US" altLang="zh-CN" sz="1463" b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㎡</a:t>
            </a:r>
            <a:r>
              <a:rPr lang="en-US" altLang="zh-CN" sz="1463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altLang="zh-CN" sz="1463" b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평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8966200" y="3416300"/>
            <a:ext cx="6350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152400" algn="l"/>
              </a:tabLst>
            </a:pPr>
            <a:r>
              <a:rPr lang="en-US" altLang="zh-CN" sz="1463" b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예상상주</a:t>
            </a:r>
          </a:p>
          <a:p>
            <a:pPr>
              <a:lnSpc>
                <a:spcPts val="2100"/>
              </a:lnSpc>
              <a:tabLst>
                <a:tab pos="152400" algn="l"/>
              </a:tabLst>
            </a:pPr>
            <a:r>
              <a:rPr lang="en-US" altLang="zh-CN" dirty="0" smtClean="0"/>
              <a:t>	</a:t>
            </a:r>
            <a:r>
              <a:rPr lang="en-US" altLang="zh-CN" sz="1463" b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인원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4572000" y="4038600"/>
            <a:ext cx="546100" cy="269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3175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3-2</a:t>
            </a:r>
          </a:p>
          <a:p>
            <a:pPr>
              <a:lnSpc>
                <a:spcPts val="2200"/>
              </a:lnSpc>
              <a:tabLst>
                <a:tab pos="3175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3-3</a:t>
            </a:r>
          </a:p>
          <a:p>
            <a:pPr>
              <a:lnSpc>
                <a:spcPts val="2200"/>
              </a:lnSpc>
              <a:tabLst>
                <a:tab pos="3175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3-4</a:t>
            </a:r>
          </a:p>
          <a:p>
            <a:pPr>
              <a:lnSpc>
                <a:spcPts val="2100"/>
              </a:lnSpc>
              <a:tabLst>
                <a:tab pos="3175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4-1</a:t>
            </a:r>
          </a:p>
          <a:p>
            <a:pPr>
              <a:lnSpc>
                <a:spcPts val="2100"/>
              </a:lnSpc>
              <a:tabLst>
                <a:tab pos="3175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4-2</a:t>
            </a:r>
          </a:p>
          <a:p>
            <a:pPr>
              <a:lnSpc>
                <a:spcPts val="2100"/>
              </a:lnSpc>
              <a:tabLst>
                <a:tab pos="3175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4-3</a:t>
            </a:r>
          </a:p>
          <a:p>
            <a:pPr>
              <a:lnSpc>
                <a:spcPts val="2100"/>
              </a:lnSpc>
              <a:tabLst>
                <a:tab pos="3175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5-1</a:t>
            </a:r>
          </a:p>
          <a:p>
            <a:pPr>
              <a:lnSpc>
                <a:spcPts val="2100"/>
              </a:lnSpc>
              <a:tabLst>
                <a:tab pos="3175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5-2</a:t>
            </a:r>
          </a:p>
          <a:p>
            <a:pPr>
              <a:lnSpc>
                <a:spcPts val="2100"/>
              </a:lnSpc>
              <a:tabLst>
                <a:tab pos="317500" algn="l"/>
              </a:tabLst>
            </a:pPr>
            <a:r>
              <a:rPr lang="en-US" altLang="zh-CN" dirty="0" smtClean="0"/>
              <a:t>	</a:t>
            </a: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5-3</a:t>
            </a:r>
          </a:p>
          <a:p>
            <a:pPr>
              <a:lnSpc>
                <a:spcPts val="2000"/>
              </a:lnSpc>
              <a:tabLst>
                <a:tab pos="317500" algn="l"/>
              </a:tabLst>
            </a:pPr>
            <a:r>
              <a:rPr lang="en-US" altLang="zh-CN" sz="1463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합계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1270000" y="749300"/>
            <a:ext cx="7277100" cy="175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1143000" algn="l"/>
                <a:tab pos="1168400" algn="l"/>
                <a:tab pos="2857500" algn="l"/>
              </a:tabLst>
            </a:pPr>
            <a:r>
              <a:rPr lang="en-US" altLang="zh-CN" dirty="0" smtClean="0"/>
              <a:t>	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동선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중심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자족부지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중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최대면적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횡단보도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,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버스정류장</a:t>
            </a:r>
          </a:p>
          <a:p>
            <a:pPr>
              <a:lnSpc>
                <a:spcPts val="2600"/>
              </a:lnSpc>
              <a:tabLst>
                <a:tab pos="1143000" algn="l"/>
                <a:tab pos="1168400" algn="l"/>
                <a:tab pos="2857500" algn="l"/>
              </a:tabLst>
            </a:pP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부천옥길테크노밸리의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중심길목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: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예상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상주인원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12,000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4472C4"/>
                </a:solidFill>
                <a:latin typeface="HY헤드라인M" pitchFamily="18" charset="0"/>
                <a:cs typeface="HY헤드라인M" pitchFamily="18" charset="0"/>
              </a:rPr>
              <a:t>명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143000" algn="l"/>
                <a:tab pos="1168400" algn="l"/>
                <a:tab pos="2857500" algn="l"/>
              </a:tabLst>
            </a:pPr>
            <a:r>
              <a:rPr lang="en-US" altLang="zh-CN" dirty="0" smtClean="0"/>
              <a:t>		</a:t>
            </a:r>
            <a:r>
              <a:rPr lang="en-US" altLang="zh-CN" sz="1596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경찰서</a:t>
            </a:r>
            <a:r>
              <a:rPr lang="en-US" altLang="zh-CN" sz="15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예정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1143000" algn="l"/>
                <a:tab pos="1168400" algn="l"/>
                <a:tab pos="28575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dirty="0" smtClean="0">
                <a:solidFill>
                  <a:srgbClr val="C00000"/>
                </a:solidFill>
                <a:latin typeface="휴먼모음T" pitchFamily="18" charset="0"/>
                <a:cs typeface="휴먼모음T" pitchFamily="18" charset="0"/>
              </a:rPr>
              <a:t>SITE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906000" cy="6858000"/>
          </a:xfrm>
          <a:custGeom>
            <a:avLst/>
            <a:gdLst>
              <a:gd name="connsiteX0" fmla="*/ 0 w 9906000"/>
              <a:gd name="connsiteY0" fmla="*/ 6858000 h 6858000"/>
              <a:gd name="connsiteX1" fmla="*/ 9906000 w 9906000"/>
              <a:gd name="connsiteY1" fmla="*/ 6858000 h 6858000"/>
              <a:gd name="connsiteX2" fmla="*/ 9906000 w 9906000"/>
              <a:gd name="connsiteY2" fmla="*/ 0 h 6858000"/>
              <a:gd name="connsiteX3" fmla="*/ 0 w 9906000"/>
              <a:gd name="connsiteY3" fmla="*/ 0 h 6858000"/>
              <a:gd name="connsiteX4" fmla="*/ 0 w 9906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6000" h="6858000">
                <a:moveTo>
                  <a:pt x="0" y="6858000"/>
                </a:moveTo>
                <a:lnTo>
                  <a:pt x="9906000" y="6858000"/>
                </a:lnTo>
                <a:lnTo>
                  <a:pt x="9906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906000" cy="524256"/>
          </a:xfrm>
          <a:custGeom>
            <a:avLst/>
            <a:gdLst>
              <a:gd name="connsiteX0" fmla="*/ 262128 w 9906000"/>
              <a:gd name="connsiteY0" fmla="*/ 0 h 524256"/>
              <a:gd name="connsiteX1" fmla="*/ 9906000 w 9906000"/>
              <a:gd name="connsiteY1" fmla="*/ 0 h 524256"/>
              <a:gd name="connsiteX2" fmla="*/ 9906000 w 9906000"/>
              <a:gd name="connsiteY2" fmla="*/ 262128 h 524256"/>
              <a:gd name="connsiteX3" fmla="*/ 9643872 w 9906000"/>
              <a:gd name="connsiteY3" fmla="*/ 524256 h 524256"/>
              <a:gd name="connsiteX4" fmla="*/ 0 w 9906000"/>
              <a:gd name="connsiteY4" fmla="*/ 524256 h 524256"/>
              <a:gd name="connsiteX5" fmla="*/ 0 w 9906000"/>
              <a:gd name="connsiteY5" fmla="*/ 262128 h 524256"/>
              <a:gd name="connsiteX6" fmla="*/ 262128 w 9906000"/>
              <a:gd name="connsiteY6" fmla="*/ 0 h 5242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9906000" h="524256">
                <a:moveTo>
                  <a:pt x="262128" y="0"/>
                </a:moveTo>
                <a:lnTo>
                  <a:pt x="9906000" y="0"/>
                </a:lnTo>
                <a:lnTo>
                  <a:pt x="9906000" y="262128"/>
                </a:lnTo>
                <a:cubicBezTo>
                  <a:pt x="9906000" y="406908"/>
                  <a:pt x="9788652" y="524256"/>
                  <a:pt x="9643872" y="524256"/>
                </a:cubicBezTo>
                <a:lnTo>
                  <a:pt x="0" y="524256"/>
                </a:lnTo>
                <a:lnTo>
                  <a:pt x="0" y="262128"/>
                </a:lnTo>
                <a:cubicBezTo>
                  <a:pt x="0" y="117347"/>
                  <a:pt x="117356" y="0"/>
                  <a:pt x="262128" y="0"/>
                </a:cubicBezTo>
              </a:path>
            </a:pathLst>
          </a:custGeom>
          <a:solidFill>
            <a:srgbClr val="9900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4091940" y="80772"/>
            <a:ext cx="2026919" cy="364235"/>
          </a:xfrm>
          <a:custGeom>
            <a:avLst/>
            <a:gdLst>
              <a:gd name="connsiteX0" fmla="*/ 0 w 2026919"/>
              <a:gd name="connsiteY0" fmla="*/ 60705 h 364235"/>
              <a:gd name="connsiteX1" fmla="*/ 60705 w 2026919"/>
              <a:gd name="connsiteY1" fmla="*/ 0 h 364235"/>
              <a:gd name="connsiteX2" fmla="*/ 1966213 w 2026919"/>
              <a:gd name="connsiteY2" fmla="*/ 0 h 364235"/>
              <a:gd name="connsiteX3" fmla="*/ 2026919 w 2026919"/>
              <a:gd name="connsiteY3" fmla="*/ 60705 h 364235"/>
              <a:gd name="connsiteX4" fmla="*/ 2026919 w 2026919"/>
              <a:gd name="connsiteY4" fmla="*/ 303529 h 364235"/>
              <a:gd name="connsiteX5" fmla="*/ 1966213 w 2026919"/>
              <a:gd name="connsiteY5" fmla="*/ 364235 h 364235"/>
              <a:gd name="connsiteX6" fmla="*/ 60705 w 2026919"/>
              <a:gd name="connsiteY6" fmla="*/ 364235 h 364235"/>
              <a:gd name="connsiteX7" fmla="*/ 0 w 2026919"/>
              <a:gd name="connsiteY7" fmla="*/ 303529 h 364235"/>
              <a:gd name="connsiteX8" fmla="*/ 0 w 2026919"/>
              <a:gd name="connsiteY8" fmla="*/ 60705 h 3642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026919" h="364235">
                <a:moveTo>
                  <a:pt x="0" y="60705"/>
                </a:moveTo>
                <a:cubicBezTo>
                  <a:pt x="0" y="27177"/>
                  <a:pt x="27177" y="0"/>
                  <a:pt x="60705" y="0"/>
                </a:cubicBezTo>
                <a:lnTo>
                  <a:pt x="1966213" y="0"/>
                </a:lnTo>
                <a:cubicBezTo>
                  <a:pt x="1999741" y="0"/>
                  <a:pt x="2026919" y="27177"/>
                  <a:pt x="2026919" y="60705"/>
                </a:cubicBezTo>
                <a:lnTo>
                  <a:pt x="2026919" y="303529"/>
                </a:lnTo>
                <a:cubicBezTo>
                  <a:pt x="2026919" y="337057"/>
                  <a:pt x="1999741" y="364235"/>
                  <a:pt x="1966213" y="364235"/>
                </a:cubicBezTo>
                <a:lnTo>
                  <a:pt x="60705" y="364235"/>
                </a:lnTo>
                <a:cubicBezTo>
                  <a:pt x="27177" y="364235"/>
                  <a:pt x="0" y="337057"/>
                  <a:pt x="0" y="303529"/>
                </a:cubicBezTo>
                <a:lnTo>
                  <a:pt x="0" y="6070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100" y="800100"/>
            <a:ext cx="4457700" cy="60579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7800" y="127000"/>
            <a:ext cx="1574800" cy="2921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72100" y="812800"/>
            <a:ext cx="4368800" cy="60452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08000" y="152400"/>
            <a:ext cx="3429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부천옥길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밸리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우성테크노파크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575800" y="190500"/>
            <a:ext cx="1651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16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191000" y="165100"/>
            <a:ext cx="18034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B1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/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1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층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평면도</a:t>
            </a:r>
          </a:p>
        </p:txBody>
      </p:sp>
      <p:sp>
        <p:nvSpPr>
          <p:cNvPr id="12" name="제목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3" name="부제목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906000" cy="6858000"/>
          </a:xfrm>
          <a:custGeom>
            <a:avLst/>
            <a:gdLst>
              <a:gd name="connsiteX0" fmla="*/ 0 w 9906000"/>
              <a:gd name="connsiteY0" fmla="*/ 6858000 h 6858000"/>
              <a:gd name="connsiteX1" fmla="*/ 9906000 w 9906000"/>
              <a:gd name="connsiteY1" fmla="*/ 6858000 h 6858000"/>
              <a:gd name="connsiteX2" fmla="*/ 9906000 w 9906000"/>
              <a:gd name="connsiteY2" fmla="*/ 0 h 6858000"/>
              <a:gd name="connsiteX3" fmla="*/ 0 w 9906000"/>
              <a:gd name="connsiteY3" fmla="*/ 0 h 6858000"/>
              <a:gd name="connsiteX4" fmla="*/ 0 w 9906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6000" h="6858000">
                <a:moveTo>
                  <a:pt x="0" y="6858000"/>
                </a:moveTo>
                <a:lnTo>
                  <a:pt x="9906000" y="6858000"/>
                </a:lnTo>
                <a:lnTo>
                  <a:pt x="9906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906000" cy="524256"/>
          </a:xfrm>
          <a:custGeom>
            <a:avLst/>
            <a:gdLst>
              <a:gd name="connsiteX0" fmla="*/ 262128 w 9906000"/>
              <a:gd name="connsiteY0" fmla="*/ 0 h 524256"/>
              <a:gd name="connsiteX1" fmla="*/ 9906000 w 9906000"/>
              <a:gd name="connsiteY1" fmla="*/ 0 h 524256"/>
              <a:gd name="connsiteX2" fmla="*/ 9906000 w 9906000"/>
              <a:gd name="connsiteY2" fmla="*/ 262128 h 524256"/>
              <a:gd name="connsiteX3" fmla="*/ 9643872 w 9906000"/>
              <a:gd name="connsiteY3" fmla="*/ 524256 h 524256"/>
              <a:gd name="connsiteX4" fmla="*/ 0 w 9906000"/>
              <a:gd name="connsiteY4" fmla="*/ 524256 h 524256"/>
              <a:gd name="connsiteX5" fmla="*/ 0 w 9906000"/>
              <a:gd name="connsiteY5" fmla="*/ 262128 h 524256"/>
              <a:gd name="connsiteX6" fmla="*/ 262128 w 9906000"/>
              <a:gd name="connsiteY6" fmla="*/ 0 h 5242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9906000" h="524256">
                <a:moveTo>
                  <a:pt x="262128" y="0"/>
                </a:moveTo>
                <a:lnTo>
                  <a:pt x="9906000" y="0"/>
                </a:lnTo>
                <a:lnTo>
                  <a:pt x="9906000" y="262128"/>
                </a:lnTo>
                <a:cubicBezTo>
                  <a:pt x="9906000" y="406908"/>
                  <a:pt x="9788652" y="524256"/>
                  <a:pt x="9643872" y="524256"/>
                </a:cubicBezTo>
                <a:lnTo>
                  <a:pt x="0" y="524256"/>
                </a:lnTo>
                <a:lnTo>
                  <a:pt x="0" y="262128"/>
                </a:lnTo>
                <a:cubicBezTo>
                  <a:pt x="0" y="117347"/>
                  <a:pt x="117356" y="0"/>
                  <a:pt x="262128" y="0"/>
                </a:cubicBezTo>
              </a:path>
            </a:pathLst>
          </a:custGeom>
          <a:solidFill>
            <a:srgbClr val="9900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4091940" y="80772"/>
            <a:ext cx="2985516" cy="364235"/>
          </a:xfrm>
          <a:custGeom>
            <a:avLst/>
            <a:gdLst>
              <a:gd name="connsiteX0" fmla="*/ 0 w 2985516"/>
              <a:gd name="connsiteY0" fmla="*/ 60705 h 364235"/>
              <a:gd name="connsiteX1" fmla="*/ 60705 w 2985516"/>
              <a:gd name="connsiteY1" fmla="*/ 0 h 364235"/>
              <a:gd name="connsiteX2" fmla="*/ 2924809 w 2985516"/>
              <a:gd name="connsiteY2" fmla="*/ 0 h 364235"/>
              <a:gd name="connsiteX3" fmla="*/ 2985516 w 2985516"/>
              <a:gd name="connsiteY3" fmla="*/ 60705 h 364235"/>
              <a:gd name="connsiteX4" fmla="*/ 2985516 w 2985516"/>
              <a:gd name="connsiteY4" fmla="*/ 303529 h 364235"/>
              <a:gd name="connsiteX5" fmla="*/ 2924809 w 2985516"/>
              <a:gd name="connsiteY5" fmla="*/ 364235 h 364235"/>
              <a:gd name="connsiteX6" fmla="*/ 60705 w 2985516"/>
              <a:gd name="connsiteY6" fmla="*/ 364235 h 364235"/>
              <a:gd name="connsiteX7" fmla="*/ 0 w 2985516"/>
              <a:gd name="connsiteY7" fmla="*/ 303529 h 364235"/>
              <a:gd name="connsiteX8" fmla="*/ 0 w 2985516"/>
              <a:gd name="connsiteY8" fmla="*/ 60705 h 3642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985516" h="364235">
                <a:moveTo>
                  <a:pt x="0" y="60705"/>
                </a:moveTo>
                <a:cubicBezTo>
                  <a:pt x="0" y="27177"/>
                  <a:pt x="27177" y="0"/>
                  <a:pt x="60705" y="0"/>
                </a:cubicBezTo>
                <a:lnTo>
                  <a:pt x="2924809" y="0"/>
                </a:lnTo>
                <a:cubicBezTo>
                  <a:pt x="2958337" y="0"/>
                  <a:pt x="2985516" y="27177"/>
                  <a:pt x="2985516" y="60705"/>
                </a:cubicBezTo>
                <a:lnTo>
                  <a:pt x="2985516" y="303529"/>
                </a:lnTo>
                <a:cubicBezTo>
                  <a:pt x="2985516" y="337057"/>
                  <a:pt x="2958337" y="364235"/>
                  <a:pt x="2924809" y="364235"/>
                </a:cubicBezTo>
                <a:lnTo>
                  <a:pt x="60705" y="364235"/>
                </a:lnTo>
                <a:cubicBezTo>
                  <a:pt x="27177" y="364235"/>
                  <a:pt x="0" y="337057"/>
                  <a:pt x="0" y="303529"/>
                </a:cubicBezTo>
                <a:lnTo>
                  <a:pt x="0" y="6070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711200"/>
            <a:ext cx="4445000" cy="60960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7800" y="127000"/>
            <a:ext cx="1574800" cy="2921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91100" y="711200"/>
            <a:ext cx="4775200" cy="6096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08000" y="152400"/>
            <a:ext cx="3429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부천옥길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밸리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우성테크노파크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575800" y="190500"/>
            <a:ext cx="1651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17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191000" y="165100"/>
            <a:ext cx="27559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2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층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대규모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의료시설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입점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906000" cy="6858000"/>
          </a:xfrm>
          <a:custGeom>
            <a:avLst/>
            <a:gdLst>
              <a:gd name="connsiteX0" fmla="*/ 0 w 9906000"/>
              <a:gd name="connsiteY0" fmla="*/ 6858000 h 6858000"/>
              <a:gd name="connsiteX1" fmla="*/ 9906000 w 9906000"/>
              <a:gd name="connsiteY1" fmla="*/ 6858000 h 6858000"/>
              <a:gd name="connsiteX2" fmla="*/ 9906000 w 9906000"/>
              <a:gd name="connsiteY2" fmla="*/ 0 h 6858000"/>
              <a:gd name="connsiteX3" fmla="*/ 0 w 9906000"/>
              <a:gd name="connsiteY3" fmla="*/ 0 h 6858000"/>
              <a:gd name="connsiteX4" fmla="*/ 0 w 9906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6000" h="6858000">
                <a:moveTo>
                  <a:pt x="0" y="6858000"/>
                </a:moveTo>
                <a:lnTo>
                  <a:pt x="9906000" y="6858000"/>
                </a:lnTo>
                <a:lnTo>
                  <a:pt x="9906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906000" cy="524256"/>
          </a:xfrm>
          <a:custGeom>
            <a:avLst/>
            <a:gdLst>
              <a:gd name="connsiteX0" fmla="*/ 262128 w 9906000"/>
              <a:gd name="connsiteY0" fmla="*/ 0 h 524256"/>
              <a:gd name="connsiteX1" fmla="*/ 9906000 w 9906000"/>
              <a:gd name="connsiteY1" fmla="*/ 0 h 524256"/>
              <a:gd name="connsiteX2" fmla="*/ 9906000 w 9906000"/>
              <a:gd name="connsiteY2" fmla="*/ 262128 h 524256"/>
              <a:gd name="connsiteX3" fmla="*/ 9643872 w 9906000"/>
              <a:gd name="connsiteY3" fmla="*/ 524256 h 524256"/>
              <a:gd name="connsiteX4" fmla="*/ 0 w 9906000"/>
              <a:gd name="connsiteY4" fmla="*/ 524256 h 524256"/>
              <a:gd name="connsiteX5" fmla="*/ 0 w 9906000"/>
              <a:gd name="connsiteY5" fmla="*/ 262128 h 524256"/>
              <a:gd name="connsiteX6" fmla="*/ 262128 w 9906000"/>
              <a:gd name="connsiteY6" fmla="*/ 0 h 5242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9906000" h="524256">
                <a:moveTo>
                  <a:pt x="262128" y="0"/>
                </a:moveTo>
                <a:lnTo>
                  <a:pt x="9906000" y="0"/>
                </a:lnTo>
                <a:lnTo>
                  <a:pt x="9906000" y="262128"/>
                </a:lnTo>
                <a:cubicBezTo>
                  <a:pt x="9906000" y="406908"/>
                  <a:pt x="9788652" y="524256"/>
                  <a:pt x="9643872" y="524256"/>
                </a:cubicBezTo>
                <a:lnTo>
                  <a:pt x="0" y="524256"/>
                </a:lnTo>
                <a:lnTo>
                  <a:pt x="0" y="262128"/>
                </a:lnTo>
                <a:cubicBezTo>
                  <a:pt x="0" y="117347"/>
                  <a:pt x="117356" y="0"/>
                  <a:pt x="262128" y="0"/>
                </a:cubicBezTo>
              </a:path>
            </a:pathLst>
          </a:custGeom>
          <a:solidFill>
            <a:srgbClr val="9900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4091940" y="80772"/>
            <a:ext cx="1793747" cy="364235"/>
          </a:xfrm>
          <a:custGeom>
            <a:avLst/>
            <a:gdLst>
              <a:gd name="connsiteX0" fmla="*/ 0 w 1793747"/>
              <a:gd name="connsiteY0" fmla="*/ 60705 h 364235"/>
              <a:gd name="connsiteX1" fmla="*/ 60705 w 1793747"/>
              <a:gd name="connsiteY1" fmla="*/ 0 h 364235"/>
              <a:gd name="connsiteX2" fmla="*/ 1733041 w 1793747"/>
              <a:gd name="connsiteY2" fmla="*/ 0 h 364235"/>
              <a:gd name="connsiteX3" fmla="*/ 1793747 w 1793747"/>
              <a:gd name="connsiteY3" fmla="*/ 60705 h 364235"/>
              <a:gd name="connsiteX4" fmla="*/ 1793747 w 1793747"/>
              <a:gd name="connsiteY4" fmla="*/ 303529 h 364235"/>
              <a:gd name="connsiteX5" fmla="*/ 1733041 w 1793747"/>
              <a:gd name="connsiteY5" fmla="*/ 364235 h 364235"/>
              <a:gd name="connsiteX6" fmla="*/ 60705 w 1793747"/>
              <a:gd name="connsiteY6" fmla="*/ 364235 h 364235"/>
              <a:gd name="connsiteX7" fmla="*/ 0 w 1793747"/>
              <a:gd name="connsiteY7" fmla="*/ 303529 h 364235"/>
              <a:gd name="connsiteX8" fmla="*/ 0 w 1793747"/>
              <a:gd name="connsiteY8" fmla="*/ 60705 h 3642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793747" h="364235">
                <a:moveTo>
                  <a:pt x="0" y="60705"/>
                </a:moveTo>
                <a:cubicBezTo>
                  <a:pt x="0" y="27177"/>
                  <a:pt x="27177" y="0"/>
                  <a:pt x="60705" y="0"/>
                </a:cubicBezTo>
                <a:lnTo>
                  <a:pt x="1733041" y="0"/>
                </a:lnTo>
                <a:cubicBezTo>
                  <a:pt x="1766569" y="0"/>
                  <a:pt x="1793747" y="27177"/>
                  <a:pt x="1793747" y="60705"/>
                </a:cubicBezTo>
                <a:lnTo>
                  <a:pt x="1793747" y="303529"/>
                </a:lnTo>
                <a:cubicBezTo>
                  <a:pt x="1793747" y="337057"/>
                  <a:pt x="1766569" y="364235"/>
                  <a:pt x="1733041" y="364235"/>
                </a:cubicBezTo>
                <a:lnTo>
                  <a:pt x="60705" y="364235"/>
                </a:lnTo>
                <a:cubicBezTo>
                  <a:pt x="27177" y="364235"/>
                  <a:pt x="0" y="337057"/>
                  <a:pt x="0" y="303529"/>
                </a:cubicBezTo>
                <a:lnTo>
                  <a:pt x="0" y="6070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7800" y="127000"/>
            <a:ext cx="1574800" cy="292100"/>
          </a:xfrm>
          <a:prstGeom prst="rect">
            <a:avLst/>
          </a:prstGeom>
          <a:noFill/>
        </p:spPr>
      </p:pic>
      <p:graphicFrame>
        <p:nvGraphicFramePr>
          <p:cNvPr id="6" name="表格 4"/>
          <p:cNvGraphicFramePr>
            <a:graphicFrameLocks noGrp="1"/>
          </p:cNvGraphicFramePr>
          <p:nvPr/>
        </p:nvGraphicFramePr>
        <p:xfrm>
          <a:off x="296862" y="902462"/>
          <a:ext cx="9312208" cy="3544314"/>
        </p:xfrm>
        <a:graphic>
          <a:graphicData uri="http://schemas.openxmlformats.org/drawingml/2006/table">
            <a:tbl>
              <a:tblPr/>
              <a:tblGrid>
                <a:gridCol w="1164018"/>
                <a:gridCol w="1164082"/>
                <a:gridCol w="1163954"/>
                <a:gridCol w="1164082"/>
                <a:gridCol w="1164082"/>
                <a:gridCol w="1163954"/>
                <a:gridCol w="1164082"/>
                <a:gridCol w="1163954"/>
              </a:tblGrid>
              <a:tr h="886078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802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구분</a:t>
                      </a:r>
                      <a:endParaRPr lang="zh-CN" altLang="en-US" sz="1802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CN" sz="1802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계약금</a:t>
                      </a:r>
                      <a:endParaRPr lang="zh-CN" altLang="en-US" sz="1802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altLang="zh-CN" sz="1802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중도금/무이자</a:t>
                      </a:r>
                      <a:endParaRPr lang="zh-CN" altLang="en-US" sz="1802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802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잔금</a:t>
                      </a:r>
                      <a:endParaRPr lang="zh-CN" altLang="en-US" sz="1802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886079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1차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2차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1차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2차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3차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4차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88607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비율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5%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15%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10%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10%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10%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10%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40%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860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납부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시기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계약시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협의일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지정일자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입점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예정일</a:t>
                      </a:r>
                      <a:endParaRPr lang="zh-CN" altLang="en-US" sz="1800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8000" y="152400"/>
            <a:ext cx="3429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부천옥길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밸리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우성테크노파크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I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575800" y="190500"/>
            <a:ext cx="1651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0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20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4191000" y="165100"/>
            <a:ext cx="15621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분양대금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800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납부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251</Words>
  <Application>Microsoft Office PowerPoint</Application>
  <PresentationFormat>A4 용지(210x297mm)</PresentationFormat>
  <Paragraphs>217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임임</dc:creator>
  <cp:lastModifiedBy>임임</cp:lastModifiedBy>
  <cp:revision>11</cp:revision>
  <cp:lastPrinted>2019-01-20T08:20:41Z</cp:lastPrinted>
  <dcterms:created xsi:type="dcterms:W3CDTF">2006-08-16T00:00:00Z</dcterms:created>
  <dcterms:modified xsi:type="dcterms:W3CDTF">2019-01-20T09:58:17Z</dcterms:modified>
</cp:coreProperties>
</file>