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82" r:id="rId5"/>
    <p:sldId id="289" r:id="rId6"/>
    <p:sldId id="290" r:id="rId7"/>
    <p:sldId id="291" r:id="rId8"/>
    <p:sldId id="292" r:id="rId9"/>
    <p:sldId id="283" r:id="rId10"/>
    <p:sldId id="288" r:id="rId11"/>
    <p:sldId id="284" r:id="rId12"/>
    <p:sldId id="285" r:id="rId13"/>
    <p:sldId id="286" r:id="rId14"/>
    <p:sldId id="28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6" r:id="rId23"/>
    <p:sldId id="277" r:id="rId24"/>
    <p:sldId id="278" r:id="rId25"/>
    <p:sldId id="279" r:id="rId26"/>
    <p:sldId id="280" r:id="rId27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8">
          <p15:clr>
            <a:srgbClr val="A4A3A4"/>
          </p15:clr>
        </p15:guide>
        <p15:guide id="2" pos="311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4519">
          <p15:clr>
            <a:srgbClr val="A4A3A4"/>
          </p15:clr>
        </p15:guide>
        <p15:guide id="2" pos="3125">
          <p15:clr>
            <a:srgbClr val="A4A3A4"/>
          </p15:clr>
        </p15:guide>
        <p15:guide id="3" pos="3128">
          <p15:clr>
            <a:srgbClr val="A4A3A4"/>
          </p15:clr>
        </p15:guide>
        <p15:guide id="4" orient="horz" pos="3125">
          <p15:clr>
            <a:srgbClr val="A4A3A4"/>
          </p15:clr>
        </p15:guide>
        <p15:guide id="5" pos="2139">
          <p15:clr>
            <a:srgbClr val="A4A3A4"/>
          </p15:clr>
        </p15:guide>
        <p15:guide id="6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3" autoAdjust="0"/>
    <p:restoredTop sz="99427" autoAdjust="0"/>
  </p:normalViewPr>
  <p:slideViewPr>
    <p:cSldViewPr snapToGrid="0">
      <p:cViewPr varScale="1">
        <p:scale>
          <a:sx n="72" d="100"/>
          <a:sy n="72" d="100"/>
        </p:scale>
        <p:origin x="-972" y="-102"/>
      </p:cViewPr>
      <p:guideLst>
        <p:guide orient="horz" pos="2158"/>
        <p:guide pos="3118"/>
      </p:guideLst>
    </p:cSldViewPr>
  </p:slideViewPr>
  <p:outlineViewPr>
    <p:cViewPr>
      <p:scale>
        <a:sx n="33" d="100"/>
        <a:sy n="33" d="100"/>
      </p:scale>
      <p:origin x="0" y="2256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300" d="100"/>
          <a:sy n="300" d="100"/>
        </p:scale>
        <p:origin x="-714" y="-1494"/>
      </p:cViewPr>
      <p:guideLst>
        <p:guide orient="horz" pos="4519"/>
        <p:guide orient="horz" pos="3125"/>
        <p:guide pos="3125"/>
        <p:guide pos="3128"/>
        <p:guide pos="213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58" cy="496168"/>
          </a:xfrm>
          <a:prstGeom prst="rect">
            <a:avLst/>
          </a:prstGeom>
        </p:spPr>
        <p:txBody>
          <a:bodyPr vert="horz" lIns="62465" tIns="31234" rIns="62465" bIns="31234"/>
          <a:lstStyle>
            <a:lvl1pPr algn="l">
              <a:defRPr sz="8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530" y="0"/>
            <a:ext cx="2946058" cy="496168"/>
          </a:xfrm>
          <a:prstGeom prst="rect">
            <a:avLst/>
          </a:prstGeom>
        </p:spPr>
        <p:txBody>
          <a:bodyPr vert="horz" lIns="62465" tIns="31234" rIns="62465" bIns="31234"/>
          <a:lstStyle>
            <a:lvl1pPr algn="r">
              <a:defRPr sz="800"/>
            </a:lvl1pPr>
          </a:lstStyle>
          <a:p>
            <a:pPr lvl="0">
              <a:defRPr/>
            </a:pPr>
            <a:fld id="{22F2D9AC-CD88-46D4-ABB9-1948BCBE3D24}" type="datetime1">
              <a:rPr lang="ko-KR" altLang="en-US"/>
              <a:pPr lvl="0">
                <a:defRPr/>
              </a:pPr>
              <a:t>2019-07-27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276"/>
            <a:ext cx="2946058" cy="496168"/>
          </a:xfrm>
          <a:prstGeom prst="rect">
            <a:avLst/>
          </a:prstGeom>
        </p:spPr>
        <p:txBody>
          <a:bodyPr vert="horz" lIns="62465" tIns="31234" rIns="62465" bIns="31234" anchor="b"/>
          <a:lstStyle>
            <a:lvl1pPr algn="l">
              <a:defRPr sz="8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530" y="9428276"/>
            <a:ext cx="2946058" cy="496168"/>
          </a:xfrm>
          <a:prstGeom prst="rect">
            <a:avLst/>
          </a:prstGeom>
        </p:spPr>
        <p:txBody>
          <a:bodyPr vert="horz" lIns="62465" tIns="31234" rIns="62465" bIns="31234" anchor="b"/>
          <a:lstStyle>
            <a:lvl1pPr algn="r">
              <a:defRPr sz="800"/>
            </a:lvl1pPr>
          </a:lstStyle>
          <a:p>
            <a:pPr lvl="0">
              <a:defRPr/>
            </a:pPr>
            <a:fld id="{62407C92-1086-41AE-8881-C938C1A9D416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64171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이미지 개체 틀 2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9" tIns="45710" rIns="91419" bIns="4571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19" tIns="45710" rIns="91419" bIns="4571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19" tIns="45710" rIns="91419" bIns="4571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lIns="91419" tIns="45710" rIns="91419" bIns="45710" anchor="b"/>
          <a:lstStyle>
            <a:lvl1pPr algn="r">
              <a:defRPr sz="1200"/>
            </a:lvl1pPr>
          </a:lstStyle>
          <a:p>
            <a:pPr lvl="0">
              <a:defRPr/>
            </a:pPr>
            <a:fld id="{DDA911CB-4D94-4761-8A4C-B9627DB7263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  <p:sp>
        <p:nvSpPr>
          <p:cNvPr id="8" name="슬라이드 노트 개체 틀 7"/>
          <p:cNvSpPr>
            <a:spLocks noGrp="1"/>
          </p:cNvSpPr>
          <p:nvPr>
            <p:ph type="body" sz="quarter" idx="3"/>
          </p:nvPr>
        </p:nvSpPr>
        <p:spPr>
          <a:xfrm>
            <a:off x="679451" y="4776791"/>
            <a:ext cx="5438775" cy="3908425"/>
          </a:xfrm>
          <a:prstGeom prst="rect">
            <a:avLst/>
          </a:prstGeom>
        </p:spPr>
        <p:txBody>
          <a:bodyPr vert="horz" lIns="91419" tIns="45710" rIns="91419" bIns="4571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9" name="날짜 개체 틀 8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19" tIns="45710" rIns="91419" bIns="45710"/>
          <a:lstStyle>
            <a:lvl1pPr algn="r">
              <a:defRPr sz="1200"/>
            </a:lvl1pPr>
          </a:lstStyle>
          <a:p>
            <a:pPr lvl="0">
              <a:defRPr/>
            </a:pPr>
            <a:fld id="{53013615-2AB2-433B-BFE3-26AB529B1BB4}" type="datetime1">
              <a:rPr lang="ko-KR" altLang="en-US"/>
              <a:pPr lvl="0">
                <a:defRPr/>
              </a:pPr>
              <a:t>2019-07-27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14040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77900" y="1238250"/>
            <a:ext cx="4841875" cy="33528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9" y="4777199"/>
            <a:ext cx="5438140" cy="3908613"/>
          </a:xfrm>
          <a:prstGeom prst="rect">
            <a:avLst/>
          </a:prstGeom>
        </p:spPr>
        <p:txBody>
          <a:bodyPr lIns="91412" tIns="45706" rIns="91412" bIns="45706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850450" y="9428587"/>
            <a:ext cx="2945659" cy="49805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77900" y="1238250"/>
            <a:ext cx="4841875" cy="33528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9" y="4777202"/>
            <a:ext cx="5438140" cy="3908613"/>
          </a:xfrm>
          <a:prstGeom prst="rect">
            <a:avLst/>
          </a:prstGeom>
        </p:spPr>
        <p:txBody>
          <a:bodyPr lIns="91391" tIns="45695" rIns="91391" bIns="45695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850453" y="9428587"/>
            <a:ext cx="2945659" cy="49805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77900" y="1238250"/>
            <a:ext cx="4841875" cy="33528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9" y="4777202"/>
            <a:ext cx="5438140" cy="3908613"/>
          </a:xfrm>
          <a:prstGeom prst="rect">
            <a:avLst/>
          </a:prstGeom>
        </p:spPr>
        <p:txBody>
          <a:bodyPr lIns="91391" tIns="45695" rIns="91391" bIns="45695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77900" y="1238250"/>
            <a:ext cx="4841875" cy="33528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9" y="4777202"/>
            <a:ext cx="5438140" cy="3908613"/>
          </a:xfrm>
          <a:prstGeom prst="rect">
            <a:avLst/>
          </a:prstGeom>
        </p:spPr>
        <p:txBody>
          <a:bodyPr lIns="91391" tIns="45695" rIns="91391" bIns="45695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850453" y="9428587"/>
            <a:ext cx="2945659" cy="49805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77900" y="1238250"/>
            <a:ext cx="4841875" cy="33528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9" y="4777202"/>
            <a:ext cx="5438140" cy="3908613"/>
          </a:xfrm>
          <a:prstGeom prst="rect">
            <a:avLst/>
          </a:prstGeom>
        </p:spPr>
        <p:txBody>
          <a:bodyPr lIns="91391" tIns="45695" rIns="91391" bIns="45695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850453" y="9428587"/>
            <a:ext cx="2945659" cy="49805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77900" y="1238250"/>
            <a:ext cx="4841875" cy="33528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9" y="4777202"/>
            <a:ext cx="5438140" cy="3908613"/>
          </a:xfrm>
          <a:prstGeom prst="rect">
            <a:avLst/>
          </a:prstGeom>
        </p:spPr>
        <p:txBody>
          <a:bodyPr lIns="91391" tIns="45695" rIns="91391" bIns="45695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850453" y="9428587"/>
            <a:ext cx="2945659" cy="49805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77900" y="1238250"/>
            <a:ext cx="4841875" cy="33528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9" y="4777202"/>
            <a:ext cx="5438140" cy="3908613"/>
          </a:xfrm>
          <a:prstGeom prst="rect">
            <a:avLst/>
          </a:prstGeom>
        </p:spPr>
        <p:txBody>
          <a:bodyPr lIns="91391" tIns="45695" rIns="91391" bIns="45695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850453" y="9428587"/>
            <a:ext cx="2945659" cy="49805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77900" y="1238250"/>
            <a:ext cx="4841875" cy="33528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9" y="4777202"/>
            <a:ext cx="5438140" cy="3908613"/>
          </a:xfrm>
          <a:prstGeom prst="rect">
            <a:avLst/>
          </a:prstGeom>
        </p:spPr>
        <p:txBody>
          <a:bodyPr lIns="91391" tIns="45695" rIns="91391" bIns="45695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850453" y="9428587"/>
            <a:ext cx="2945659" cy="49805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77900" y="1238250"/>
            <a:ext cx="4841875" cy="33528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9" y="4777202"/>
            <a:ext cx="5438140" cy="3908613"/>
          </a:xfrm>
          <a:prstGeom prst="rect">
            <a:avLst/>
          </a:prstGeom>
        </p:spPr>
        <p:txBody>
          <a:bodyPr lIns="91391" tIns="45695" rIns="91391" bIns="45695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77900" y="1238250"/>
            <a:ext cx="4841875" cy="33528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9" y="4777202"/>
            <a:ext cx="5438140" cy="3908613"/>
          </a:xfrm>
          <a:prstGeom prst="rect">
            <a:avLst/>
          </a:prstGeom>
        </p:spPr>
        <p:txBody>
          <a:bodyPr lIns="91391" tIns="45695" rIns="91391" bIns="45695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850453" y="9428587"/>
            <a:ext cx="2945659" cy="49805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50875" y="855663"/>
            <a:ext cx="3349625" cy="231933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465500" y="3303309"/>
            <a:ext cx="3723991" cy="2702705"/>
          </a:xfrm>
          <a:prstGeom prst="rect">
            <a:avLst/>
          </a:prstGeom>
        </p:spPr>
        <p:txBody>
          <a:bodyPr lIns="62944" tIns="31474" rIns="62944" bIns="31474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2636755" y="6519625"/>
            <a:ext cx="2017162" cy="344392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50875" y="855663"/>
            <a:ext cx="3349625" cy="231933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465500" y="3303309"/>
            <a:ext cx="3723991" cy="2702705"/>
          </a:xfrm>
          <a:prstGeom prst="rect">
            <a:avLst/>
          </a:prstGeom>
        </p:spPr>
        <p:txBody>
          <a:bodyPr lIns="62944" tIns="31474" rIns="62944" bIns="31474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2636755" y="6519625"/>
            <a:ext cx="2017162" cy="344392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50875" y="855663"/>
            <a:ext cx="3349625" cy="231933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465500" y="3303309"/>
            <a:ext cx="3723991" cy="2702705"/>
          </a:xfrm>
          <a:prstGeom prst="rect">
            <a:avLst/>
          </a:prstGeom>
        </p:spPr>
        <p:txBody>
          <a:bodyPr lIns="62944" tIns="31474" rIns="62944" bIns="31474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2636755" y="6519625"/>
            <a:ext cx="2017162" cy="344392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50875" y="855663"/>
            <a:ext cx="3349625" cy="231933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465500" y="3303309"/>
            <a:ext cx="3723991" cy="2702705"/>
          </a:xfrm>
          <a:prstGeom prst="rect">
            <a:avLst/>
          </a:prstGeom>
        </p:spPr>
        <p:txBody>
          <a:bodyPr lIns="62944" tIns="31474" rIns="62944" bIns="31474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2636755" y="6519625"/>
            <a:ext cx="2017162" cy="344392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77900" y="1238250"/>
            <a:ext cx="4841875" cy="33528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9" y="4777202"/>
            <a:ext cx="5438140" cy="3908613"/>
          </a:xfrm>
          <a:prstGeom prst="rect">
            <a:avLst/>
          </a:prstGeom>
        </p:spPr>
        <p:txBody>
          <a:bodyPr lIns="91391" tIns="45695" rIns="91391" bIns="45695"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850453" y="9428587"/>
            <a:ext cx="2945659" cy="49805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EF9E8FC8-0C8D-4BC5-9143-A4953027C6A4}" type="slidenum">
              <a:rPr lang="en-US" altLang="en-US"/>
              <a:pPr lvl="0">
                <a:defRPr/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7489712" y="6356350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chemeClr val="tx1"/>
                </a:solidFill>
              </a:defRPr>
            </a:lvl1pPr>
          </a:lstStyle>
          <a:p>
            <a:fld id="{85DB65C2-8454-4DE7-ADA6-BA48C69B9B5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6416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001429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8F0C3F2-50C0-49F7-88E9-497C32497E2A}" type="datetime1">
              <a:rPr lang="ko-KR" altLang="en-US" smtClean="0"/>
              <a:pPr/>
              <a:t>2019-07-27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489712" y="6356350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chemeClr val="tx1"/>
                </a:solidFill>
              </a:defRPr>
            </a:lvl1pPr>
          </a:lstStyle>
          <a:p>
            <a:fld id="{85DB65C2-8454-4DE7-ADA6-BA48C69B9B5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2149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648AC98A-FA40-448D-8196-7CED02B69796}" type="datetime1">
              <a:rPr lang="ko-KR" altLang="en-US" smtClean="0"/>
              <a:pPr/>
              <a:t>2019-07-27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489712" y="6356350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chemeClr val="tx1"/>
                </a:solidFill>
              </a:defRPr>
            </a:lvl1pPr>
          </a:lstStyle>
          <a:p>
            <a:fld id="{85DB65C2-8454-4DE7-ADA6-BA48C69B9B5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3052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EF5C6C-5D34-4881-AAB0-D3A709C43E37}" type="datetime1">
              <a:rPr lang="ko-KR" altLang="en-US" smtClean="0"/>
              <a:pPr/>
              <a:t>2019-07-27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489712" y="6356350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chemeClr val="tx1"/>
                </a:solidFill>
              </a:defRPr>
            </a:lvl1pPr>
          </a:lstStyle>
          <a:p>
            <a:fld id="{85DB65C2-8454-4DE7-ADA6-BA48C69B9B5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648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DCE335C5-86E9-4222-96F1-D935043E8FBB}" type="datetime1">
              <a:rPr lang="ko-KR" altLang="en-US" smtClean="0"/>
              <a:pPr/>
              <a:t>2019-07-27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489712" y="6356350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chemeClr val="tx1"/>
                </a:solidFill>
              </a:defRPr>
            </a:lvl1pPr>
          </a:lstStyle>
          <a:p>
            <a:fld id="{85DB65C2-8454-4DE7-ADA6-BA48C69B9B5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2468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C6E24FA-C6F1-451C-A842-099A996D072F}" type="datetime1">
              <a:rPr lang="ko-KR" altLang="en-US" smtClean="0"/>
              <a:pPr/>
              <a:t>2019-07-27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489712" y="6356350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chemeClr val="tx1"/>
                </a:solidFill>
              </a:defRPr>
            </a:lvl1pPr>
          </a:lstStyle>
          <a:p>
            <a:fld id="{85DB65C2-8454-4DE7-ADA6-BA48C69B9B5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30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2CC3CABC-B2C4-4BB4-B5DC-C24BD7651DC6}" type="datetime1">
              <a:rPr lang="ko-KR" altLang="en-US" smtClean="0"/>
              <a:pPr/>
              <a:t>2019-07-27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489712" y="6356350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chemeClr val="tx1"/>
                </a:solidFill>
              </a:defRPr>
            </a:lvl1pPr>
          </a:lstStyle>
          <a:p>
            <a:fld id="{85DB65C2-8454-4DE7-ADA6-BA48C69B9B5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623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057FE5C-671C-453D-AC65-FBE0B1A3385D}" type="datetime1">
              <a:rPr lang="ko-KR" altLang="en-US" smtClean="0"/>
              <a:pPr/>
              <a:t>2019-07-27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489712" y="6356350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chemeClr val="tx1"/>
                </a:solidFill>
              </a:defRPr>
            </a:lvl1pPr>
          </a:lstStyle>
          <a:p>
            <a:fld id="{85DB65C2-8454-4DE7-ADA6-BA48C69B9B5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0059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DC37D7C-C481-407A-9442-3ACE0A1965CF}" type="datetime1">
              <a:rPr lang="ko-KR" altLang="en-US" smtClean="0"/>
              <a:pPr/>
              <a:t>2019-07-27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489712" y="6356350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chemeClr val="tx1"/>
                </a:solidFill>
              </a:defRPr>
            </a:lvl1pPr>
          </a:lstStyle>
          <a:p>
            <a:fld id="{85DB65C2-8454-4DE7-ADA6-BA48C69B9B5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6471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795CBC71-A68A-4204-8A53-C8EA92114C4B}" type="datetime1">
              <a:rPr lang="ko-KR" altLang="en-US" smtClean="0"/>
              <a:pPr/>
              <a:t>2019-07-27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489712" y="6356350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chemeClr val="tx1"/>
                </a:solidFill>
              </a:defRPr>
            </a:lvl1pPr>
          </a:lstStyle>
          <a:p>
            <a:fld id="{85DB65C2-8454-4DE7-ADA6-BA48C69B9B5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59043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AE9C5BB4-0F29-462F-A5BE-842E966923CC}" type="datetime1">
              <a:rPr lang="ko-KR" altLang="en-US" smtClean="0"/>
              <a:pPr/>
              <a:t>2019-07-27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489712" y="6356350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chemeClr val="tx1"/>
                </a:solidFill>
              </a:defRPr>
            </a:lvl1pPr>
          </a:lstStyle>
          <a:p>
            <a:fld id="{85DB65C2-8454-4DE7-ADA6-BA48C69B9B5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494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0" y="6845850"/>
            <a:ext cx="9914584" cy="1"/>
          </a:xfrm>
          <a:prstGeom prst="line">
            <a:avLst/>
          </a:prstGeom>
          <a:ln w="254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0" y="373932"/>
            <a:ext cx="9914584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14"/>
          <a:srcRect l="2522" t="1559" r="3343" b="5648"/>
          <a:stretch/>
        </p:blipFill>
        <p:spPr>
          <a:xfrm>
            <a:off x="9565454" y="56551"/>
            <a:ext cx="281460" cy="28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4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9525" y="-57150"/>
            <a:ext cx="9915525" cy="6972300"/>
          </a:xfrm>
          <a:prstGeom prst="rect">
            <a:avLst/>
          </a:prstGeom>
        </p:spPr>
      </p:pic>
      <p:sp>
        <p:nvSpPr>
          <p:cNvPr id="5" name="Text Box 10"/>
          <p:cNvSpPr txBox="1">
            <a:spLocks noChangeArrowheads="1"/>
          </p:cNvSpPr>
          <p:nvPr/>
        </p:nvSpPr>
        <p:spPr>
          <a:xfrm>
            <a:off x="7812057" y="4373382"/>
            <a:ext cx="3360737" cy="291963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1400" b="1">
                <a:latin typeface="HY헤드라인M"/>
                <a:ea typeface="HY헤드라인M"/>
              </a:rPr>
              <a:t>2018.09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>
          <a:xfrm>
            <a:off x="6480624" y="5175485"/>
            <a:ext cx="4305300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dirty="0" smtClean="0">
                <a:latin typeface="HY헤드라인M"/>
                <a:ea typeface="HY헤드라인M"/>
              </a:rPr>
              <a:t>본부장  김해성</a:t>
            </a:r>
            <a:endParaRPr lang="en-US" altLang="ko-KR" sz="2400" b="1" dirty="0" smtClean="0">
              <a:latin typeface="HY헤드라인M"/>
              <a:ea typeface="HY헤드라인M"/>
            </a:endParaRPr>
          </a:p>
          <a:p>
            <a:pPr algn="ctr">
              <a:spcBef>
                <a:spcPct val="50000"/>
              </a:spcBef>
              <a:defRPr/>
            </a:pPr>
            <a:endParaRPr lang="en-US" altLang="ko-KR" sz="2400" b="1" dirty="0">
              <a:latin typeface="HY헤드라인M"/>
              <a:ea typeface="HY헤드라인M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gray">
          <a:xfrm>
            <a:off x="1838325" y="134817"/>
            <a:ext cx="6480624" cy="5334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>
            <a:solidFill>
              <a:schemeClr val="bg1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2400" b="1">
                <a:solidFill>
                  <a:schemeClr val="bg1"/>
                </a:solidFill>
                <a:latin typeface="HY헤드라인M"/>
                <a:ea typeface="HY헤드라인M"/>
              </a:rPr>
              <a:t>동탄</a:t>
            </a:r>
            <a:r>
              <a:rPr lang="en-US" altLang="ko-KR" sz="2400" b="1">
                <a:solidFill>
                  <a:schemeClr val="bg1"/>
                </a:solidFill>
                <a:latin typeface="HY헤드라인M"/>
                <a:ea typeface="HY헤드라인M"/>
              </a:rPr>
              <a:t>1</a:t>
            </a:r>
            <a:r>
              <a:rPr lang="ko-KR" altLang="en-US" sz="2400" b="1">
                <a:solidFill>
                  <a:schemeClr val="bg1"/>
                </a:solidFill>
                <a:latin typeface="HY헤드라인M"/>
                <a:ea typeface="HY헤드라인M"/>
              </a:rPr>
              <a:t>차 대방디엠시티 더센텀</a:t>
            </a:r>
            <a:r>
              <a:rPr lang="en-US" altLang="ko-KR" sz="2400" b="1">
                <a:solidFill>
                  <a:schemeClr val="bg1"/>
                </a:solidFill>
                <a:latin typeface="HY헤드라인M"/>
                <a:ea typeface="HY헤드라인M"/>
              </a:rPr>
              <a:t>(C3BL) </a:t>
            </a:r>
            <a:endParaRPr lang="ko-KR" altLang="en-US" sz="2400" b="1">
              <a:solidFill>
                <a:schemeClr val="bg1"/>
              </a:solidFill>
              <a:latin typeface="HY헤드라인M"/>
              <a:ea typeface="HY헤드라인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90847" y="3583630"/>
            <a:ext cx="230181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400" b="1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HY견명조"/>
                <a:ea typeface="HY견명조"/>
              </a:rPr>
              <a:t>THE M CITY</a:t>
            </a:r>
            <a:endParaRPr kumimoji="0" lang="ko-KR" altLang="en-US" sz="2400" b="1" i="0" u="none" strike="noStrike" kern="0" cap="none" spc="0" normalizeH="0" baseline="0">
              <a:solidFill>
                <a:prstClr val="black"/>
              </a:solidFill>
              <a:effectLst/>
              <a:uLnTx/>
              <a:uFillTx/>
              <a:latin typeface="HY견명조"/>
              <a:ea typeface="HY견명조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8085353" y="3269776"/>
            <a:ext cx="1335667" cy="271887"/>
          </a:xfrm>
          <a:prstGeom prst="roundRect">
            <a:avLst>
              <a:gd name="adj" fmla="val 16667"/>
            </a:avLst>
          </a:prstGeom>
          <a:solidFill>
            <a:srgbClr val="00349E"/>
          </a:solidFill>
          <a:ln w="12700" cap="flat" cmpd="sng" algn="ctr">
            <a:noFill/>
            <a:prstDash val="solid"/>
            <a:miter/>
          </a:ln>
          <a:effectLst/>
        </p:spPr>
        <p:txBody>
          <a:bodyPr anchor="ctr"/>
          <a:lstStyle/>
          <a:p>
            <a:pPr marL="0" marR="0" lv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0" cap="none" spc="0" normalizeH="0" baseline="0">
                <a:solidFill>
                  <a:prstClr val="white"/>
                </a:solidFill>
                <a:effectLst/>
                <a:uLnTx/>
                <a:uFillTx/>
                <a:latin typeface="HY견명조"/>
                <a:ea typeface="HY견명조"/>
              </a:rPr>
              <a:t>DAEBANG</a:t>
            </a:r>
            <a:endParaRPr kumimoji="0" lang="ko-KR" altLang="en-US" b="0" i="0" u="none" strike="noStrike" kern="0" cap="none" spc="0" normalizeH="0" baseline="0">
              <a:solidFill>
                <a:prstClr val="white"/>
              </a:solidFill>
              <a:effectLst/>
              <a:uLnTx/>
              <a:uFillTx/>
              <a:latin typeface="HY견명조"/>
              <a:ea typeface="HY견명조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>
          <a:xfrm>
            <a:off x="6791295" y="4681159"/>
            <a:ext cx="4305300" cy="45091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>
                <a:latin typeface="HY헤드라인M"/>
                <a:ea typeface="HY헤드라인M"/>
              </a:rPr>
              <a:t>대방산업개발</a:t>
            </a:r>
            <a:endParaRPr lang="en-US" altLang="ko-KR" sz="2400" b="1">
              <a:latin typeface="HY헤드라인M"/>
              <a:ea typeface="HY헤드라인M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>
          <a:xfrm>
            <a:off x="194245" y="482987"/>
            <a:ext cx="8505825" cy="36931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>
                <a:solidFill>
                  <a:srgbClr val="FFC000"/>
                </a:solidFill>
                <a:latin typeface="HY헤드라인M"/>
                <a:ea typeface="HY헤드라인M"/>
              </a:rPr>
              <a:t> 동탄 대방디엠시티 위치도</a:t>
            </a:r>
            <a:endParaRPr lang="ko-KR" altLang="en-US" sz="1600">
              <a:solidFill>
                <a:srgbClr val="FFC000"/>
              </a:solidFill>
              <a:latin typeface="HY헤드라인M"/>
              <a:ea typeface="HY헤드라인M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27206" y="1388329"/>
            <a:ext cx="5056534" cy="4799635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127206" y="1008992"/>
            <a:ext cx="5056533" cy="3793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>
                <a:latin typeface="HY헤드라인M"/>
                <a:ea typeface="HY헤드라인M"/>
              </a:rPr>
              <a:t>대방디엠시티 광역 위치도</a:t>
            </a:r>
            <a:endParaRPr lang="en-US" altLang="ko-KR" b="1">
              <a:latin typeface="HY헤드라인M"/>
              <a:ea typeface="HY헤드라인M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251937" y="1008992"/>
            <a:ext cx="4451237" cy="4177235"/>
          </a:xfrm>
          <a:prstGeom prst="rect">
            <a:avLst/>
          </a:prstGeom>
        </p:spPr>
      </p:pic>
      <p:sp>
        <p:nvSpPr>
          <p:cNvPr id="36" name="모서리가 둥근 직사각형 35"/>
          <p:cNvSpPr/>
          <p:nvPr/>
        </p:nvSpPr>
        <p:spPr>
          <a:xfrm>
            <a:off x="5251936" y="5252244"/>
            <a:ext cx="4451237" cy="216000"/>
          </a:xfrm>
          <a:prstGeom prst="roundRect">
            <a:avLst>
              <a:gd name="adj" fmla="val 6292"/>
            </a:avLst>
          </a:prstGeom>
          <a:solidFill>
            <a:srgbClr val="FEBC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>
                <a:latin typeface="HY헤드라인M"/>
                <a:ea typeface="HY헤드라인M"/>
              </a:rPr>
              <a:t>임대수익 </a:t>
            </a:r>
            <a:r>
              <a:rPr lang="en-US" altLang="ko-KR" sz="1400">
                <a:latin typeface="HY헤드라인M"/>
                <a:ea typeface="HY헤드라인M"/>
              </a:rPr>
              <a:t>2</a:t>
            </a:r>
            <a:r>
              <a:rPr lang="ko-KR" altLang="en-US" sz="1400">
                <a:latin typeface="HY헤드라인M"/>
                <a:ea typeface="HY헤드라인M"/>
              </a:rPr>
              <a:t>년간 </a:t>
            </a:r>
            <a:r>
              <a:rPr lang="en-US" altLang="ko-KR" sz="1400">
                <a:solidFill>
                  <a:srgbClr val="FF0000"/>
                </a:solidFill>
                <a:latin typeface="HY헤드라인M"/>
                <a:ea typeface="HY헤드라인M"/>
              </a:rPr>
              <a:t>10%, </a:t>
            </a:r>
            <a:r>
              <a:rPr lang="en-US" altLang="ko-KR" sz="1400">
                <a:latin typeface="HY헤드라인M"/>
                <a:ea typeface="HY헤드라인M"/>
              </a:rPr>
              <a:t>5</a:t>
            </a:r>
            <a:r>
              <a:rPr lang="ko-KR" altLang="en-US" sz="1400">
                <a:latin typeface="HY헤드라인M"/>
                <a:ea typeface="HY헤드라인M"/>
              </a:rPr>
              <a:t>년간 </a:t>
            </a:r>
            <a:r>
              <a:rPr lang="en-US" altLang="ko-KR" sz="1400">
                <a:solidFill>
                  <a:srgbClr val="FF0000"/>
                </a:solidFill>
                <a:latin typeface="HY헤드라인M"/>
                <a:ea typeface="HY헤드라인M"/>
              </a:rPr>
              <a:t>7% </a:t>
            </a:r>
            <a:r>
              <a:rPr lang="ko-KR" altLang="en-US" sz="1400">
                <a:latin typeface="HY헤드라인M"/>
                <a:ea typeface="HY헤드라인M"/>
              </a:rPr>
              <a:t>보장제</a:t>
            </a:r>
          </a:p>
        </p:txBody>
      </p:sp>
      <p:sp>
        <p:nvSpPr>
          <p:cNvPr id="37" name="모서리가 둥근 직사각형 36"/>
          <p:cNvSpPr/>
          <p:nvPr/>
        </p:nvSpPr>
        <p:spPr>
          <a:xfrm>
            <a:off x="5251935" y="5534261"/>
            <a:ext cx="4451237" cy="216000"/>
          </a:xfrm>
          <a:prstGeom prst="roundRect">
            <a:avLst>
              <a:gd name="adj" fmla="val 6292"/>
            </a:avLst>
          </a:prstGeom>
          <a:solidFill>
            <a:srgbClr val="F268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1400">
                <a:latin typeface="HY헤드라인M"/>
                <a:ea typeface="HY헤드라인M"/>
              </a:rPr>
              <a:t>사업자등록 및 부가가치세 환급대행수수료 지원</a:t>
            </a: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251932" y="6098295"/>
            <a:ext cx="4451237" cy="216000"/>
          </a:xfrm>
          <a:prstGeom prst="roundRect">
            <a:avLst>
              <a:gd name="adj" fmla="val 6292"/>
            </a:avLst>
          </a:prstGeom>
          <a:solidFill>
            <a:srgbClr val="873A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>
                <a:latin typeface="HY헤드라인M"/>
                <a:ea typeface="HY헤드라인M"/>
              </a:rPr>
              <a:t>중도금 대출 전액 무이자 </a:t>
            </a:r>
            <a:r>
              <a:rPr lang="en-US" altLang="ko-KR" sz="1400">
                <a:latin typeface="HY헤드라인M"/>
                <a:ea typeface="HY헤드라인M"/>
              </a:rPr>
              <a:t>(60%)</a:t>
            </a:r>
            <a:endParaRPr lang="ko-KR" altLang="en-US" sz="1400">
              <a:latin typeface="HY헤드라인M"/>
              <a:ea typeface="HY헤드라인M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5251932" y="5816278"/>
            <a:ext cx="4451237" cy="216000"/>
          </a:xfrm>
          <a:prstGeom prst="roundRect">
            <a:avLst>
              <a:gd name="adj" fmla="val 6292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1400">
                <a:latin typeface="HY헤드라인M"/>
                <a:ea typeface="HY헤드라인M"/>
              </a:rPr>
              <a:t>오피스텔 무제한 전매</a:t>
            </a:r>
            <a:r>
              <a:rPr lang="en-US" altLang="ko-KR" sz="1400">
                <a:latin typeface="HY헤드라인M"/>
                <a:ea typeface="HY헤드라인M"/>
              </a:rPr>
              <a:t> (</a:t>
            </a:r>
            <a:r>
              <a:rPr lang="ko-KR" altLang="en-US" sz="1400">
                <a:latin typeface="HY헤드라인M"/>
                <a:ea typeface="HY헤드라인M"/>
              </a:rPr>
              <a:t>단 </a:t>
            </a:r>
            <a:r>
              <a:rPr lang="en-US" altLang="ko-KR" sz="1400">
                <a:latin typeface="HY헤드라인M"/>
                <a:ea typeface="HY헤드라인M"/>
              </a:rPr>
              <a:t>2</a:t>
            </a:r>
            <a:r>
              <a:rPr lang="ko-KR" altLang="en-US" sz="1400">
                <a:latin typeface="HY헤드라인M"/>
                <a:ea typeface="HY헤드라인M"/>
              </a:rPr>
              <a:t>인 이상에게 전매 불가</a:t>
            </a:r>
            <a:r>
              <a:rPr lang="en-US" altLang="ko-KR" sz="1400">
                <a:latin typeface="HY헤드라인M"/>
                <a:ea typeface="HY헤드라인M"/>
              </a:rPr>
              <a:t>)</a:t>
            </a:r>
            <a:endParaRPr lang="ko-KR" altLang="en-US" sz="1400">
              <a:latin typeface="HY헤드라인M"/>
              <a:ea typeface="HY헤드라인M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5251931" y="6380312"/>
            <a:ext cx="4451237" cy="216000"/>
          </a:xfrm>
          <a:prstGeom prst="roundRect">
            <a:avLst>
              <a:gd name="adj" fmla="val 6292"/>
            </a:avLst>
          </a:prstGeom>
          <a:solidFill>
            <a:srgbClr val="618FF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1400">
                <a:latin typeface="HY헤드라인M"/>
                <a:ea typeface="HY헤드라인M"/>
              </a:rPr>
              <a:t>최첨단 스마트 </a:t>
            </a:r>
            <a:r>
              <a:rPr lang="en-US" altLang="ko-KR" sz="1400">
                <a:latin typeface="HY헤드라인M"/>
                <a:ea typeface="HY헤드라인M"/>
              </a:rPr>
              <a:t>IOT </a:t>
            </a:r>
            <a:r>
              <a:rPr lang="ko-KR" altLang="en-US" sz="1400">
                <a:latin typeface="HY헤드라인M"/>
                <a:ea typeface="HY헤드라인M"/>
              </a:rPr>
              <a:t>시스템 </a:t>
            </a:r>
            <a:r>
              <a:rPr lang="en-US" altLang="ko-KR" sz="1400">
                <a:latin typeface="HY헤드라인M"/>
                <a:ea typeface="HY헤드라인M"/>
              </a:rPr>
              <a:t>2</a:t>
            </a:r>
            <a:r>
              <a:rPr lang="ko-KR" altLang="en-US" sz="1400">
                <a:latin typeface="HY헤드라인M"/>
                <a:ea typeface="HY헤드라인M"/>
              </a:rPr>
              <a:t>년무상지원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15" name="Text Box 65"/>
          <p:cNvSpPr txBox="1">
            <a:spLocks noChangeArrowheads="1"/>
          </p:cNvSpPr>
          <p:nvPr/>
        </p:nvSpPr>
        <p:spPr>
          <a:xfrm>
            <a:off x="-6772" y="464769"/>
            <a:ext cx="8505825" cy="36931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>
                <a:solidFill>
                  <a:srgbClr val="FFC000"/>
                </a:solidFill>
                <a:latin typeface="HY헤드라인M"/>
                <a:ea typeface="HY헤드라인M"/>
              </a:rPr>
              <a:t>   단지 및 주변 동간거리</a:t>
            </a:r>
            <a:endParaRPr kumimoji="0" lang="ko-KR" altLang="en-US" sz="1600">
              <a:solidFill>
                <a:srgbClr val="FFC000"/>
              </a:solidFill>
              <a:latin typeface="HY헤드라인M"/>
              <a:ea typeface="HY헤드라인M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0"/>
          </p:nvPr>
        </p:nvSpPr>
        <p:spPr>
          <a:xfrm>
            <a:off x="7594600" y="6296756"/>
            <a:ext cx="2311400" cy="365125"/>
          </a:xfrm>
        </p:spPr>
        <p:txBody>
          <a:bodyPr/>
          <a:lstStyle/>
          <a:p>
            <a:pPr lvl="0">
              <a:defRPr/>
            </a:pPr>
            <a:fld id="{85DB65C2-8454-4DE7-ADA6-BA48C69B9B5C}" type="slidenum">
              <a:rPr lang="en-US" altLang="en-US">
                <a:latin typeface="맑은 고딕"/>
                <a:ea typeface="맑은 고딕"/>
              </a:rPr>
              <a:pPr lvl="0">
                <a:defRPr/>
              </a:pPr>
              <a:t>3</a:t>
            </a:fld>
            <a:endParaRPr lang="en-US" altLang="en-US">
              <a:latin typeface="맑은 고딕"/>
              <a:ea typeface="맑은 고딕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8090" t="12920" r="4180" b="15000"/>
          <a:stretch>
            <a:fillRect/>
          </a:stretch>
        </p:blipFill>
        <p:spPr>
          <a:xfrm>
            <a:off x="19050" y="957792"/>
            <a:ext cx="9867900" cy="587422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33496" y="4185745"/>
            <a:ext cx="11272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bg1"/>
                </a:solidFill>
              </a:rPr>
              <a:t>오피스텔</a:t>
            </a:r>
          </a:p>
        </p:txBody>
      </p:sp>
      <p:sp>
        <p:nvSpPr>
          <p:cNvPr id="3" name="타원 2"/>
          <p:cNvSpPr/>
          <p:nvPr/>
        </p:nvSpPr>
        <p:spPr>
          <a:xfrm>
            <a:off x="3760076" y="3815255"/>
            <a:ext cx="1418897" cy="1174531"/>
          </a:xfrm>
          <a:prstGeom prst="ellipse">
            <a:avLst/>
          </a:prstGeom>
          <a:solidFill>
            <a:srgbClr val="FFFF00">
              <a:alpha val="21000"/>
            </a:srgbClr>
          </a:solidFill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65C2-8454-4DE7-ADA6-BA48C69B9B5C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543339" y="2067339"/>
            <a:ext cx="3445565" cy="12457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543339" y="4002157"/>
            <a:ext cx="3538331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097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65C2-8454-4DE7-ADA6-BA48C69B9B5C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6231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65C2-8454-4DE7-ADA6-BA48C69B9B5C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565"/>
            <a:ext cx="9906000" cy="6460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1216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65C2-8454-4DE7-ADA6-BA48C69B9B5C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313"/>
            <a:ext cx="9906000" cy="657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18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65C2-8454-4DE7-ADA6-BA48C69B9B5C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069"/>
            <a:ext cx="9906000" cy="633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438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65C2-8454-4DE7-ADA6-BA48C69B9B5C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9" y="543339"/>
            <a:ext cx="9077739" cy="622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546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7835" y="260351"/>
            <a:ext cx="3666596" cy="360363"/>
          </a:xfrm>
          <a:prstGeom prst="rect">
            <a:avLst/>
          </a:prstGeom>
          <a:solidFill>
            <a:srgbClr val="66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b="1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Ⅲ</a:t>
            </a:r>
            <a:r>
              <a:rPr lang="en-US" altLang="ko-KR" b="1">
                <a:solidFill>
                  <a:schemeClr val="bg1"/>
                </a:solidFill>
                <a:latin typeface="HY신명조" pitchFamily="18" charset="-127"/>
                <a:ea typeface="HY신명조" pitchFamily="18" charset="-127"/>
              </a:rPr>
              <a:t>. </a:t>
            </a:r>
            <a:r>
              <a:rPr lang="ko-KR" altLang="en-US" b="1">
                <a:solidFill>
                  <a:schemeClr val="bg1"/>
                </a:solidFill>
                <a:latin typeface="HY신명조" pitchFamily="18" charset="-127"/>
                <a:ea typeface="HY신명조" pitchFamily="18" charset="-127"/>
              </a:rPr>
              <a:t>마케팅전략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350838" y="1354139"/>
            <a:ext cx="2340637" cy="274637"/>
          </a:xfrm>
          <a:prstGeom prst="rect">
            <a:avLst/>
          </a:prstGeom>
          <a:gradFill rotWithShape="0">
            <a:gsLst>
              <a:gs pos="0">
                <a:srgbClr val="009900"/>
              </a:gs>
              <a:gs pos="100000">
                <a:srgbClr val="009900">
                  <a:gamma/>
                  <a:tint val="43922"/>
                  <a:invGamma/>
                </a:srgbClr>
              </a:gs>
            </a:gsLst>
            <a:lin ang="0" scaled="1"/>
          </a:gradFill>
          <a:ln>
            <a:noFill/>
          </a:ln>
          <a:effectLst>
            <a:prstShdw prst="shdw17" dist="17961" dir="2700000">
              <a:srgbClr val="FF0066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돋움" pitchFamily="50" charset="-127"/>
                <a:ea typeface="돋움" pitchFamily="50" charset="-127"/>
              </a:rPr>
              <a:t>2. </a:t>
            </a:r>
            <a:r>
              <a:rPr lang="ko-KR" alt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돋움" pitchFamily="50" charset="-127"/>
                <a:ea typeface="돋움" pitchFamily="50" charset="-127"/>
              </a:rPr>
              <a:t>수요 흡수 방안</a:t>
            </a:r>
          </a:p>
        </p:txBody>
      </p:sp>
      <p:sp>
        <p:nvSpPr>
          <p:cNvPr id="11268" name="AutoShape 5"/>
          <p:cNvSpPr>
            <a:spLocks noChangeArrowheads="1"/>
          </p:cNvSpPr>
          <p:nvPr/>
        </p:nvSpPr>
        <p:spPr bwMode="auto">
          <a:xfrm>
            <a:off x="2846256" y="1695451"/>
            <a:ext cx="6708907" cy="581025"/>
          </a:xfrm>
          <a:prstGeom prst="bevel">
            <a:avLst>
              <a:gd name="adj" fmla="val 0"/>
            </a:avLst>
          </a:prstGeom>
          <a:gradFill rotWithShape="1">
            <a:gsLst>
              <a:gs pos="0">
                <a:srgbClr val="FFCCFF"/>
              </a:gs>
              <a:gs pos="100000">
                <a:srgbClr val="FFFFFF"/>
              </a:gs>
            </a:gsLst>
            <a:lin ang="5400000" scaled="1"/>
          </a:gra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>
              <a:lnSpc>
                <a:spcPct val="120000"/>
              </a:lnSpc>
            </a:pPr>
            <a:r>
              <a:rPr lang="en-US" altLang="ko-KR" sz="1400" b="1" dirty="0">
                <a:latin typeface="돋움" pitchFamily="50" charset="-127"/>
                <a:ea typeface="돋움" pitchFamily="50" charset="-127"/>
              </a:rPr>
              <a:t>1. </a:t>
            </a:r>
            <a:r>
              <a:rPr lang="ko-KR" altLang="en-US" sz="1400" b="1" dirty="0" err="1" smtClean="0">
                <a:latin typeface="돋움" pitchFamily="50" charset="-127"/>
                <a:ea typeface="돋움" pitchFamily="50" charset="-127"/>
              </a:rPr>
              <a:t>화성동</a:t>
            </a:r>
            <a:r>
              <a:rPr lang="ko-KR" altLang="en-US" sz="1400" b="1" dirty="0" err="1">
                <a:latin typeface="돋움" pitchFamily="50" charset="-127"/>
                <a:ea typeface="돋움" pitchFamily="50" charset="-127"/>
              </a:rPr>
              <a:t>탄</a:t>
            </a:r>
            <a:r>
              <a:rPr lang="ko-KR" altLang="en-US" sz="1400" b="1" dirty="0" smtClean="0">
                <a:latin typeface="돋움" pitchFamily="50" charset="-127"/>
                <a:ea typeface="돋움" pitchFamily="50" charset="-127"/>
              </a:rPr>
              <a:t> </a:t>
            </a:r>
            <a:r>
              <a:rPr lang="ko-KR" altLang="en-US" sz="1400" b="1" dirty="0">
                <a:latin typeface="돋움" pitchFamily="50" charset="-127"/>
                <a:ea typeface="돋움" pitchFamily="50" charset="-127"/>
              </a:rPr>
              <a:t>지역 내 실수요 및 투자수요의 원천적 한계성 돌파 방안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1400" b="1" dirty="0">
                <a:latin typeface="돋움" pitchFamily="50" charset="-127"/>
                <a:ea typeface="돋움" pitchFamily="50" charset="-127"/>
              </a:rPr>
              <a:t>2. </a:t>
            </a:r>
            <a:r>
              <a:rPr lang="ko-KR" altLang="en-US" sz="1400" b="1" dirty="0" smtClean="0">
                <a:latin typeface="돋움" pitchFamily="50" charset="-127"/>
                <a:ea typeface="돋움" pitchFamily="50" charset="-127"/>
              </a:rPr>
              <a:t>수도</a:t>
            </a:r>
            <a:r>
              <a:rPr lang="ko-KR" altLang="en-US" sz="1400" b="1" dirty="0">
                <a:latin typeface="돋움" pitchFamily="50" charset="-127"/>
                <a:ea typeface="돋움" pitchFamily="50" charset="-127"/>
              </a:rPr>
              <a:t>권</a:t>
            </a:r>
            <a:r>
              <a:rPr lang="ko-KR" altLang="en-US" sz="1400" b="1" dirty="0" smtClean="0">
                <a:latin typeface="돋움" pitchFamily="50" charset="-127"/>
                <a:ea typeface="돋움" pitchFamily="50" charset="-127"/>
              </a:rPr>
              <a:t> </a:t>
            </a:r>
            <a:r>
              <a:rPr lang="ko-KR" altLang="en-US" sz="1400" b="1" dirty="0">
                <a:latin typeface="돋움" pitchFamily="50" charset="-127"/>
                <a:ea typeface="돋움" pitchFamily="50" charset="-127"/>
              </a:rPr>
              <a:t>공급과잉으로 인한 수요 고갈 및 부동산 구매 동기 부여 어려움</a:t>
            </a:r>
            <a:endParaRPr lang="ko-KR" altLang="en-US" sz="1400" dirty="0">
              <a:latin typeface="돋움" pitchFamily="50" charset="-127"/>
              <a:ea typeface="돋움" pitchFamily="50" charset="-127"/>
              <a:sym typeface="Wingdings" pitchFamily="2" charset="2"/>
            </a:endParaRPr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350838" y="3357564"/>
            <a:ext cx="2927085" cy="287337"/>
          </a:xfrm>
          <a:prstGeom prst="rect">
            <a:avLst/>
          </a:prstGeom>
          <a:solidFill>
            <a:srgbClr val="FFFF66"/>
          </a:solidFill>
          <a:ln w="9525" algn="ctr">
            <a:solidFill>
              <a:srgbClr val="3333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400">
                <a:latin typeface="HY견고딕" pitchFamily="18" charset="-127"/>
                <a:ea typeface="HY견고딕" pitchFamily="18" charset="-127"/>
              </a:rPr>
              <a:t>지역수요</a:t>
            </a:r>
          </a:p>
        </p:txBody>
      </p:sp>
      <p:graphicFrame>
        <p:nvGraphicFramePr>
          <p:cNvPr id="67683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716771"/>
              </p:ext>
            </p:extLst>
          </p:nvPr>
        </p:nvGraphicFramePr>
        <p:xfrm>
          <a:off x="350838" y="3800476"/>
          <a:ext cx="2927085" cy="1730375"/>
        </p:xfrm>
        <a:graphic>
          <a:graphicData uri="http://schemas.openxmlformats.org/drawingml/2006/table">
            <a:tbl>
              <a:tblPr/>
              <a:tblGrid>
                <a:gridCol w="2927085"/>
              </a:tblGrid>
              <a:tr h="307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행정권역별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수요</a:t>
                      </a:r>
                    </a:p>
                  </a:txBody>
                  <a:tcPr marL="97500" marR="97500" marT="46821" marB="46821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146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1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타겟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동탄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/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병점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Wingdings" pitchFamily="2" charset="2"/>
                        </a:rPr>
                        <a:t>직주근접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Wingdings" pitchFamily="2" charset="2"/>
                        </a:rPr>
                        <a:t> 선호 지역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타겟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수원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/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오산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/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용인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Wingdings" pitchFamily="2" charset="2"/>
                        </a:rPr>
                        <a:t>회귀본능 자극 가능 지역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7500" marR="97500" marT="46821" marB="46821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6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주요 아파트 거주자</a:t>
                      </a:r>
                    </a:p>
                  </a:txBody>
                  <a:tcPr marL="97500" marR="97500" marT="46821" marB="46821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691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750505"/>
              </p:ext>
            </p:extLst>
          </p:nvPr>
        </p:nvGraphicFramePr>
        <p:xfrm>
          <a:off x="3470539" y="3800475"/>
          <a:ext cx="3198813" cy="1738314"/>
        </p:xfrm>
        <a:graphic>
          <a:graphicData uri="http://schemas.openxmlformats.org/drawingml/2006/table">
            <a:tbl>
              <a:tblPr/>
              <a:tblGrid>
                <a:gridCol w="3198813"/>
              </a:tblGrid>
              <a:tr h="3070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주요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공략지역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7500" marR="97500" marT="46815" marB="46815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1546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산업단지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/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동탄역세권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내 주요업체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경기호황업종의 업체를 대상으로 하는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 조직적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체계적 접근 방안 마련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삼성전자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, 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7500" marR="97500" marT="46815" marB="46815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7500" marR="97500" marT="46815" marB="46815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686" name="Group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220806"/>
              </p:ext>
            </p:extLst>
          </p:nvPr>
        </p:nvGraphicFramePr>
        <p:xfrm>
          <a:off x="6903244" y="3800475"/>
          <a:ext cx="2651919" cy="1738314"/>
        </p:xfrm>
        <a:graphic>
          <a:graphicData uri="http://schemas.openxmlformats.org/drawingml/2006/table">
            <a:tbl>
              <a:tblPr/>
              <a:tblGrid>
                <a:gridCol w="2651919"/>
              </a:tblGrid>
              <a:tr h="3070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수요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타겟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구분</a:t>
                      </a:r>
                    </a:p>
                  </a:txBody>
                  <a:tcPr marL="97500" marR="97500" marT="46815" marB="46815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1546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지역 수요 전담팀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타겟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/2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타겟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Wingdings" pitchFamily="2" charset="2"/>
                        </a:rPr>
                        <a:t> 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Wingdings" pitchFamily="2" charset="2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Wingdings" pitchFamily="2" charset="2"/>
                        </a:rPr>
                        <a:t>차 팀 분류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기업 전담팀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 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1,2,3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팀으로 구분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전담 업체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 특별관리 수행</a:t>
                      </a:r>
                    </a:p>
                  </a:txBody>
                  <a:tcPr marL="97500" marR="97500" marT="46815" marB="46815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강화 필수</a:t>
                      </a:r>
                    </a:p>
                  </a:txBody>
                  <a:tcPr marL="97500" marR="97500" marT="46815" marB="46815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00" name="AutoShape 49"/>
          <p:cNvSpPr>
            <a:spLocks noChangeArrowheads="1"/>
          </p:cNvSpPr>
          <p:nvPr/>
        </p:nvSpPr>
        <p:spPr bwMode="auto">
          <a:xfrm>
            <a:off x="350838" y="2779714"/>
            <a:ext cx="6318515" cy="503237"/>
          </a:xfrm>
          <a:prstGeom prst="downArrowCallout">
            <a:avLst>
              <a:gd name="adj1" fmla="val 436554"/>
              <a:gd name="adj2" fmla="val 289748"/>
              <a:gd name="adj3" fmla="val 16741"/>
              <a:gd name="adj4" fmla="val 77315"/>
            </a:avLst>
          </a:prstGeom>
          <a:gradFill rotWithShape="1">
            <a:gsLst>
              <a:gs pos="0">
                <a:srgbClr val="3399FF">
                  <a:alpha val="70000"/>
                </a:srgbClr>
              </a:gs>
              <a:gs pos="100000">
                <a:srgbClr val="1847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수요영역의 세분화</a:t>
            </a:r>
          </a:p>
        </p:txBody>
      </p:sp>
      <p:sp>
        <p:nvSpPr>
          <p:cNvPr id="11301" name="AutoShape 50"/>
          <p:cNvSpPr>
            <a:spLocks noChangeArrowheads="1"/>
          </p:cNvSpPr>
          <p:nvPr/>
        </p:nvSpPr>
        <p:spPr bwMode="auto">
          <a:xfrm>
            <a:off x="6903244" y="2781300"/>
            <a:ext cx="2651919" cy="503238"/>
          </a:xfrm>
          <a:prstGeom prst="downArrowCallout">
            <a:avLst>
              <a:gd name="adj1" fmla="val 183224"/>
              <a:gd name="adj2" fmla="val 121609"/>
              <a:gd name="adj3" fmla="val 16741"/>
              <a:gd name="adj4" fmla="val 77315"/>
            </a:avLst>
          </a:prstGeom>
          <a:gradFill rotWithShape="1">
            <a:gsLst>
              <a:gs pos="0">
                <a:srgbClr val="FF0000">
                  <a:alpha val="70000"/>
                </a:srgbClr>
              </a:gs>
              <a:gs pos="100000">
                <a:srgbClr val="760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홍보특화 </a:t>
            </a:r>
          </a:p>
        </p:txBody>
      </p:sp>
      <p:sp>
        <p:nvSpPr>
          <p:cNvPr id="11302" name="Rectangle 51"/>
          <p:cNvSpPr>
            <a:spLocks noChangeArrowheads="1"/>
          </p:cNvSpPr>
          <p:nvPr/>
        </p:nvSpPr>
        <p:spPr bwMode="auto">
          <a:xfrm>
            <a:off x="3472260" y="3357564"/>
            <a:ext cx="3197092" cy="287337"/>
          </a:xfrm>
          <a:prstGeom prst="rect">
            <a:avLst/>
          </a:prstGeom>
          <a:solidFill>
            <a:srgbClr val="FFFF66"/>
          </a:solidFill>
          <a:ln w="9525" algn="ctr">
            <a:solidFill>
              <a:srgbClr val="3333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400">
                <a:latin typeface="HY견고딕" pitchFamily="18" charset="-127"/>
                <a:ea typeface="HY견고딕" pitchFamily="18" charset="-127"/>
              </a:rPr>
              <a:t>특화수요</a:t>
            </a:r>
          </a:p>
        </p:txBody>
      </p:sp>
      <p:sp>
        <p:nvSpPr>
          <p:cNvPr id="11303" name="Text Box 52"/>
          <p:cNvSpPr txBox="1">
            <a:spLocks noChangeArrowheads="1"/>
          </p:cNvSpPr>
          <p:nvPr/>
        </p:nvSpPr>
        <p:spPr bwMode="auto">
          <a:xfrm>
            <a:off x="350838" y="2420939"/>
            <a:ext cx="9204325" cy="3143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400" b="1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예상 수요의 분석을 통한 수요영역의 세분화</a:t>
            </a:r>
          </a:p>
        </p:txBody>
      </p:sp>
      <p:sp>
        <p:nvSpPr>
          <p:cNvPr id="11304" name="Rectangle 54"/>
          <p:cNvSpPr>
            <a:spLocks noChangeArrowheads="1"/>
          </p:cNvSpPr>
          <p:nvPr/>
        </p:nvSpPr>
        <p:spPr bwMode="auto">
          <a:xfrm>
            <a:off x="6904965" y="3357564"/>
            <a:ext cx="2650198" cy="287337"/>
          </a:xfrm>
          <a:prstGeom prst="rect">
            <a:avLst/>
          </a:prstGeom>
          <a:solidFill>
            <a:srgbClr val="FFFF66"/>
          </a:solidFill>
          <a:ln w="9525" algn="ctr">
            <a:solidFill>
              <a:srgbClr val="3333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400">
                <a:latin typeface="HY견고딕" pitchFamily="18" charset="-127"/>
                <a:ea typeface="HY견고딕" pitchFamily="18" charset="-127"/>
              </a:rPr>
              <a:t>마케팅 전략</a:t>
            </a:r>
          </a:p>
        </p:txBody>
      </p:sp>
      <p:sp>
        <p:nvSpPr>
          <p:cNvPr id="11305" name="AutoShape 55"/>
          <p:cNvSpPr>
            <a:spLocks noChangeArrowheads="1"/>
          </p:cNvSpPr>
          <p:nvPr/>
        </p:nvSpPr>
        <p:spPr bwMode="auto">
          <a:xfrm>
            <a:off x="350838" y="5949950"/>
            <a:ext cx="9204325" cy="490538"/>
          </a:xfrm>
          <a:prstGeom prst="bevel">
            <a:avLst>
              <a:gd name="adj" fmla="val 0"/>
            </a:avLst>
          </a:prstGeom>
          <a:solidFill>
            <a:srgbClr val="FFFFCC"/>
          </a:solidFill>
          <a:ln w="3175">
            <a:solidFill>
              <a:srgbClr val="CC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>
              <a:lnSpc>
                <a:spcPct val="120000"/>
              </a:lnSpc>
            </a:pPr>
            <a:r>
              <a:rPr lang="en-US" altLang="ko-KR" sz="1400" b="1" dirty="0">
                <a:solidFill>
                  <a:schemeClr val="bg2"/>
                </a:solidFill>
                <a:latin typeface="돋움" pitchFamily="50" charset="-127"/>
                <a:ea typeface="돋움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동탄지</a:t>
            </a:r>
            <a:r>
              <a:rPr lang="ko-KR" altLang="en-US" sz="1400" b="1" dirty="0" err="1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역</a:t>
            </a:r>
            <a:r>
              <a:rPr lang="ko-KR" altLang="en-US" sz="14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개발 </a:t>
            </a:r>
            <a:r>
              <a:rPr lang="ko-KR" altLang="en-US" sz="1400" b="1" dirty="0" err="1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비젼과</a:t>
            </a:r>
            <a:r>
              <a:rPr lang="ko-KR" altLang="en-US" sz="1400" b="1" dirty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 당 </a:t>
            </a:r>
            <a:r>
              <a:rPr lang="ko-KR" altLang="en-US" sz="1400" b="1" dirty="0" err="1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사업지의</a:t>
            </a:r>
            <a:r>
              <a:rPr lang="ko-KR" altLang="en-US" sz="1400" b="1" dirty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 풍수지리를 상품으로 포장하는 마케팅 전략의 </a:t>
            </a:r>
            <a:r>
              <a:rPr lang="ko-KR" altLang="en-US" sz="1400" b="1" dirty="0" err="1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필수성</a:t>
            </a:r>
            <a:r>
              <a:rPr lang="ko-KR" altLang="en-US" sz="1400" b="1" dirty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 인식</a:t>
            </a:r>
            <a:r>
              <a:rPr lang="en-US" altLang="ko-KR" sz="1400" b="1" dirty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..</a:t>
            </a:r>
            <a:endParaRPr lang="en-US" altLang="ko-KR" sz="1400" b="1" dirty="0">
              <a:latin typeface="돋움" pitchFamily="50" charset="-127"/>
              <a:ea typeface="돋움" pitchFamily="50" charset="-127"/>
              <a:sym typeface="Wingdings" pitchFamily="2" charset="2"/>
            </a:endParaRPr>
          </a:p>
        </p:txBody>
      </p:sp>
      <p:sp>
        <p:nvSpPr>
          <p:cNvPr id="67640" name="Text Box 56"/>
          <p:cNvSpPr txBox="1">
            <a:spLocks noChangeArrowheads="1"/>
          </p:cNvSpPr>
          <p:nvPr/>
        </p:nvSpPr>
        <p:spPr bwMode="auto">
          <a:xfrm>
            <a:off x="350838" y="5602289"/>
            <a:ext cx="1559852" cy="274637"/>
          </a:xfrm>
          <a:prstGeom prst="rect">
            <a:avLst/>
          </a:prstGeom>
          <a:solidFill>
            <a:srgbClr val="000066"/>
          </a:solidFill>
          <a:ln>
            <a:noFill/>
          </a:ln>
          <a:effectLst>
            <a:prstShdw prst="shdw17" dist="17961" dir="2700000">
              <a:srgbClr val="FF0066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명조" pitchFamily="18" charset="-127"/>
                <a:ea typeface="HY견명조" pitchFamily="18" charset="-127"/>
              </a:rPr>
              <a:t>※</a:t>
            </a:r>
            <a:r>
              <a:rPr lang="en-US" altLang="ko-KR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돋움" pitchFamily="50" charset="-127"/>
                <a:ea typeface="돋움" pitchFamily="50" charset="-127"/>
              </a:rPr>
              <a:t>평가</a:t>
            </a:r>
          </a:p>
        </p:txBody>
      </p:sp>
      <p:sp>
        <p:nvSpPr>
          <p:cNvPr id="11307" name="AutoShape 57"/>
          <p:cNvSpPr>
            <a:spLocks noChangeArrowheads="1"/>
          </p:cNvSpPr>
          <p:nvPr/>
        </p:nvSpPr>
        <p:spPr bwMode="auto">
          <a:xfrm>
            <a:off x="350838" y="1700214"/>
            <a:ext cx="2321719" cy="581025"/>
          </a:xfrm>
          <a:prstGeom prst="bevel">
            <a:avLst>
              <a:gd name="adj" fmla="val 0"/>
            </a:avLst>
          </a:prstGeom>
          <a:gradFill rotWithShape="1">
            <a:gsLst>
              <a:gs pos="0">
                <a:srgbClr val="FFCCFF"/>
              </a:gs>
              <a:gs pos="100000">
                <a:srgbClr val="FFFFFF"/>
              </a:gs>
            </a:gsLst>
            <a:lin ang="5400000" scaled="1"/>
          </a:gra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lnSpc>
                <a:spcPct val="120000"/>
              </a:lnSpc>
            </a:pPr>
            <a:r>
              <a:rPr lang="ko-KR" altLang="en-US" sz="1400" b="1">
                <a:latin typeface="돋움" pitchFamily="50" charset="-127"/>
                <a:ea typeface="돋움" pitchFamily="50" charset="-127"/>
              </a:rPr>
              <a:t>선결과제 </a:t>
            </a:r>
            <a:endParaRPr lang="ko-KR" altLang="en-US" sz="1400">
              <a:latin typeface="돋움" pitchFamily="50" charset="-127"/>
              <a:ea typeface="돋움" pitchFamily="50" charset="-127"/>
              <a:sym typeface="Wingdings" pitchFamily="2" charset="2"/>
            </a:endParaRPr>
          </a:p>
        </p:txBody>
      </p:sp>
      <p:sp>
        <p:nvSpPr>
          <p:cNvPr id="11308" name="Text Box 103"/>
          <p:cNvSpPr txBox="1">
            <a:spLocks noChangeArrowheads="1"/>
          </p:cNvSpPr>
          <p:nvPr/>
        </p:nvSpPr>
        <p:spPr bwMode="auto">
          <a:xfrm>
            <a:off x="116947" y="762001"/>
            <a:ext cx="187423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300" b="1"/>
              <a:t>◈ </a:t>
            </a:r>
            <a:r>
              <a:rPr lang="ko-KR" altLang="en-US" sz="1300" b="1"/>
              <a:t>마케팅 핵심전략 </a:t>
            </a:r>
            <a:r>
              <a:rPr lang="en-US" altLang="ko-KR" sz="1300" b="1"/>
              <a:t>#2</a:t>
            </a:r>
          </a:p>
        </p:txBody>
      </p:sp>
    </p:spTree>
    <p:extLst>
      <p:ext uri="{BB962C8B-B14F-4D97-AF65-F5344CB8AC3E}">
        <p14:creationId xmlns:p14="http://schemas.microsoft.com/office/powerpoint/2010/main" val="308602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65C2-8454-4DE7-ADA6-BA48C69B9B5C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4"/>
            <a:ext cx="9905999" cy="6459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025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65C2-8454-4DE7-ADA6-BA48C69B9B5C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19"/>
            <a:ext cx="9906000" cy="6437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630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65C2-8454-4DE7-ADA6-BA48C69B9B5C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2308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65C2-8454-4DE7-ADA6-BA48C69B9B5C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5225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2715"/>
            <a:ext cx="9906000" cy="6065286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397993"/>
            <a:ext cx="9906000" cy="4583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 Box 65"/>
          <p:cNvSpPr txBox="1">
            <a:spLocks noChangeArrowheads="1"/>
          </p:cNvSpPr>
          <p:nvPr/>
        </p:nvSpPr>
        <p:spPr bwMode="auto">
          <a:xfrm>
            <a:off x="0" y="442527"/>
            <a:ext cx="850582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시공능력평가</a:t>
            </a:r>
            <a:endParaRPr kumimoji="0" lang="ko-KR" altLang="en-US" sz="1600" dirty="0">
              <a:solidFill>
                <a:srgbClr val="FFC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379484" y="4264572"/>
            <a:ext cx="7162800" cy="141890"/>
          </a:xfrm>
          <a:prstGeom prst="rect">
            <a:avLst/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382110" y="4582512"/>
            <a:ext cx="7162800" cy="141890"/>
          </a:xfrm>
          <a:prstGeom prst="rect">
            <a:avLst/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368971" y="5349773"/>
            <a:ext cx="7162800" cy="141890"/>
          </a:xfrm>
          <a:prstGeom prst="rect">
            <a:avLst/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31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직사각형 52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 Box 65"/>
          <p:cNvSpPr txBox="1">
            <a:spLocks noChangeArrowheads="1"/>
          </p:cNvSpPr>
          <p:nvPr/>
        </p:nvSpPr>
        <p:spPr bwMode="auto">
          <a:xfrm>
            <a:off x="0" y="467350"/>
            <a:ext cx="850582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북동탄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역세권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동탄역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(SRT, GTX),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테크노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벨리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인접한 업무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생활 중심입지</a:t>
            </a:r>
            <a:endParaRPr kumimoji="0" lang="ko-KR" altLang="en-US" sz="1600" dirty="0">
              <a:solidFill>
                <a:srgbClr val="FFC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0" y="906023"/>
            <a:ext cx="5438756" cy="5788310"/>
            <a:chOff x="101365" y="703365"/>
            <a:chExt cx="5575533" cy="5788310"/>
          </a:xfrm>
        </p:grpSpPr>
        <p:grpSp>
          <p:nvGrpSpPr>
            <p:cNvPr id="59" name="그룹 58"/>
            <p:cNvGrpSpPr/>
            <p:nvPr/>
          </p:nvGrpSpPr>
          <p:grpSpPr>
            <a:xfrm>
              <a:off x="101365" y="703365"/>
              <a:ext cx="5575533" cy="5788310"/>
              <a:chOff x="304806" y="703365"/>
              <a:chExt cx="5575533" cy="5788310"/>
            </a:xfrm>
          </p:grpSpPr>
          <p:pic>
            <p:nvPicPr>
              <p:cNvPr id="62" name="그림 61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707" r="13729"/>
              <a:stretch/>
            </p:blipFill>
            <p:spPr>
              <a:xfrm>
                <a:off x="304806" y="800865"/>
                <a:ext cx="5575533" cy="5277712"/>
              </a:xfrm>
              <a:prstGeom prst="rect">
                <a:avLst/>
              </a:prstGeom>
            </p:spPr>
          </p:pic>
          <p:pic>
            <p:nvPicPr>
              <p:cNvPr id="63" name="그림 6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299"/>
              <a:stretch/>
            </p:blipFill>
            <p:spPr>
              <a:xfrm>
                <a:off x="1375357" y="703365"/>
                <a:ext cx="4504265" cy="5788310"/>
              </a:xfrm>
              <a:prstGeom prst="rect">
                <a:avLst/>
              </a:prstGeom>
            </p:spPr>
          </p:pic>
          <p:sp>
            <p:nvSpPr>
              <p:cNvPr id="64" name="자유형 63"/>
              <p:cNvSpPr/>
              <p:nvPr/>
            </p:nvSpPr>
            <p:spPr>
              <a:xfrm>
                <a:off x="1565332" y="809518"/>
                <a:ext cx="1036320" cy="5402580"/>
              </a:xfrm>
              <a:custGeom>
                <a:avLst/>
                <a:gdLst>
                  <a:gd name="connsiteX0" fmla="*/ 1036320 w 1036320"/>
                  <a:gd name="connsiteY0" fmla="*/ 0 h 5402580"/>
                  <a:gd name="connsiteX1" fmla="*/ 838200 w 1036320"/>
                  <a:gd name="connsiteY1" fmla="*/ 281940 h 5402580"/>
                  <a:gd name="connsiteX2" fmla="*/ 716280 w 1036320"/>
                  <a:gd name="connsiteY2" fmla="*/ 632460 h 5402580"/>
                  <a:gd name="connsiteX3" fmla="*/ 655320 w 1036320"/>
                  <a:gd name="connsiteY3" fmla="*/ 1226820 h 5402580"/>
                  <a:gd name="connsiteX4" fmla="*/ 670560 w 1036320"/>
                  <a:gd name="connsiteY4" fmla="*/ 2141220 h 5402580"/>
                  <a:gd name="connsiteX5" fmla="*/ 670560 w 1036320"/>
                  <a:gd name="connsiteY5" fmla="*/ 3291840 h 5402580"/>
                  <a:gd name="connsiteX6" fmla="*/ 624840 w 1036320"/>
                  <a:gd name="connsiteY6" fmla="*/ 3672840 h 5402580"/>
                  <a:gd name="connsiteX7" fmla="*/ 0 w 1036320"/>
                  <a:gd name="connsiteY7" fmla="*/ 5402580 h 5402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36320" h="5402580">
                    <a:moveTo>
                      <a:pt x="1036320" y="0"/>
                    </a:moveTo>
                    <a:cubicBezTo>
                      <a:pt x="963930" y="88265"/>
                      <a:pt x="891540" y="176530"/>
                      <a:pt x="838200" y="281940"/>
                    </a:cubicBezTo>
                    <a:cubicBezTo>
                      <a:pt x="784860" y="387350"/>
                      <a:pt x="746760" y="474980"/>
                      <a:pt x="716280" y="632460"/>
                    </a:cubicBezTo>
                    <a:cubicBezTo>
                      <a:pt x="685800" y="789940"/>
                      <a:pt x="662940" y="975360"/>
                      <a:pt x="655320" y="1226820"/>
                    </a:cubicBezTo>
                    <a:cubicBezTo>
                      <a:pt x="647700" y="1478280"/>
                      <a:pt x="668020" y="1797050"/>
                      <a:pt x="670560" y="2141220"/>
                    </a:cubicBezTo>
                    <a:cubicBezTo>
                      <a:pt x="673100" y="2485390"/>
                      <a:pt x="678180" y="3036570"/>
                      <a:pt x="670560" y="3291840"/>
                    </a:cubicBezTo>
                    <a:cubicBezTo>
                      <a:pt x="662940" y="3547110"/>
                      <a:pt x="736600" y="3321050"/>
                      <a:pt x="624840" y="3672840"/>
                    </a:cubicBezTo>
                    <a:cubicBezTo>
                      <a:pt x="513080" y="4024630"/>
                      <a:pt x="104140" y="5118100"/>
                      <a:pt x="0" y="5402580"/>
                    </a:cubicBez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4"/>
              </a:p>
            </p:txBody>
          </p:sp>
          <p:sp>
            <p:nvSpPr>
              <p:cNvPr id="65" name="TextBox 64"/>
              <p:cNvSpPr txBox="1"/>
              <p:nvPr/>
            </p:nvSpPr>
            <p:spPr bwMode="auto">
              <a:xfrm>
                <a:off x="1958622" y="2537190"/>
                <a:ext cx="449921" cy="138499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900" b="1" kern="0" dirty="0" err="1">
                    <a:solidFill>
                      <a:srgbClr val="0070C0"/>
                    </a:solidFill>
                    <a:effectLst>
                      <a:glow rad="127000">
                        <a:sysClr val="window" lastClr="FFFFFF"/>
                      </a:glow>
                    </a:effectLst>
                    <a:latin typeface="LG PC" panose="02030504000101010101" pitchFamily="18" charset="-127"/>
                    <a:ea typeface="LG PC" panose="02030504000101010101" pitchFamily="18" charset="-127"/>
                  </a:rPr>
                  <a:t>동탄역</a:t>
                </a:r>
                <a:endParaRPr lang="ko-KR" altLang="en-US" sz="800" b="1" kern="0" dirty="0">
                  <a:solidFill>
                    <a:srgbClr val="0070C0"/>
                  </a:solidFill>
                  <a:effectLst>
                    <a:glow rad="127000">
                      <a:sysClr val="window" lastClr="FFFFFF"/>
                    </a:glow>
                  </a:effectLst>
                  <a:latin typeface="LG PC" panose="02030504000101010101" pitchFamily="18" charset="-127"/>
                  <a:ea typeface="LG PC" panose="02030504000101010101" pitchFamily="18" charset="-127"/>
                </a:endParaRPr>
              </a:p>
            </p:txBody>
          </p:sp>
          <p:sp>
            <p:nvSpPr>
              <p:cNvPr id="66" name="자유형 65"/>
              <p:cNvSpPr/>
              <p:nvPr/>
            </p:nvSpPr>
            <p:spPr>
              <a:xfrm>
                <a:off x="3708575" y="5375112"/>
                <a:ext cx="202301" cy="882032"/>
              </a:xfrm>
              <a:custGeom>
                <a:avLst/>
                <a:gdLst>
                  <a:gd name="connsiteX0" fmla="*/ 202301 w 202301"/>
                  <a:gd name="connsiteY0" fmla="*/ 0 h 882032"/>
                  <a:gd name="connsiteX1" fmla="*/ 64736 w 202301"/>
                  <a:gd name="connsiteY1" fmla="*/ 542166 h 882032"/>
                  <a:gd name="connsiteX2" fmla="*/ 0 w 202301"/>
                  <a:gd name="connsiteY2" fmla="*/ 882032 h 882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301" h="882032">
                    <a:moveTo>
                      <a:pt x="202301" y="0"/>
                    </a:moveTo>
                    <a:cubicBezTo>
                      <a:pt x="150377" y="197580"/>
                      <a:pt x="98453" y="395161"/>
                      <a:pt x="64736" y="542166"/>
                    </a:cubicBezTo>
                    <a:cubicBezTo>
                      <a:pt x="31019" y="689171"/>
                      <a:pt x="15509" y="785601"/>
                      <a:pt x="0" y="882032"/>
                    </a:cubicBezTo>
                  </a:path>
                </a:pathLst>
              </a:custGeom>
              <a:noFill/>
              <a:ln w="28575">
                <a:solidFill>
                  <a:srgbClr val="00FFFF"/>
                </a:solidFill>
                <a:prstDash val="sysDot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4"/>
              </a:p>
            </p:txBody>
          </p:sp>
          <p:sp>
            <p:nvSpPr>
              <p:cNvPr id="67" name="사각형 설명선 66"/>
              <p:cNvSpPr/>
              <p:nvPr/>
            </p:nvSpPr>
            <p:spPr>
              <a:xfrm>
                <a:off x="2390180" y="823406"/>
                <a:ext cx="628267" cy="320277"/>
              </a:xfrm>
              <a:prstGeom prst="wedgeRectCallout">
                <a:avLst>
                  <a:gd name="adj1" fmla="val -32619"/>
                  <a:gd name="adj2" fmla="val 230136"/>
                </a:avLst>
              </a:prstGeom>
              <a:solidFill>
                <a:srgbClr val="FF0000"/>
              </a:solidFill>
              <a:ln w="19050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 kern="0" dirty="0">
                    <a:solidFill>
                      <a:schemeClr val="tx1"/>
                    </a:solidFill>
                    <a:effectLst>
                      <a:glow rad="127000">
                        <a:sysClr val="window" lastClr="FFFFFF"/>
                      </a:glo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SITE</a:t>
                </a:r>
                <a:endParaRPr lang="ko-KR" altLang="en-US" sz="1400" b="1" kern="0" dirty="0">
                  <a:solidFill>
                    <a:schemeClr val="tx1"/>
                  </a:solidFill>
                  <a:effectLst>
                    <a:glow rad="127000">
                      <a:sysClr val="window" lastClr="FFFFFF"/>
                    </a:glo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68" name="그림 6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83492" y="2324954"/>
                <a:ext cx="253554" cy="25355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60" name="사각형 설명선 59"/>
            <p:cNvSpPr/>
            <p:nvPr/>
          </p:nvSpPr>
          <p:spPr>
            <a:xfrm>
              <a:off x="804614" y="2106959"/>
              <a:ext cx="733171" cy="217995"/>
            </a:xfrm>
            <a:prstGeom prst="wedgeRectCallout">
              <a:avLst>
                <a:gd name="adj1" fmla="val 100038"/>
                <a:gd name="adj2" fmla="val 118611"/>
              </a:avLst>
            </a:prstGeom>
            <a:solidFill>
              <a:srgbClr val="0000FF"/>
            </a:solidFill>
            <a:ln w="19050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b="1" kern="0" dirty="0">
                  <a:solidFill>
                    <a:schemeClr val="tx1"/>
                  </a:solidFill>
                  <a:effectLst>
                    <a:glow rad="127000">
                      <a:sysClr val="window" lastClr="FFFFFF"/>
                    </a:glo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ko-KR" altLang="en-US" sz="1200" b="1" kern="0" dirty="0" err="1">
                  <a:solidFill>
                    <a:schemeClr val="tx1"/>
                  </a:solidFill>
                  <a:effectLst>
                    <a:glow rad="127000">
                      <a:sysClr val="window" lastClr="FFFFFF"/>
                    </a:glo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차예정</a:t>
              </a:r>
              <a:endParaRPr lang="ko-KR" altLang="en-US" sz="1100" b="1" kern="0" dirty="0">
                <a:solidFill>
                  <a:schemeClr val="tx1"/>
                </a:solidFill>
                <a:effectLst>
                  <a:glow rad="127000">
                    <a:sysClr val="window" lastClr="FFFFFF"/>
                  </a:glo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69" name="직사각형 68"/>
          <p:cNvSpPr/>
          <p:nvPr/>
        </p:nvSpPr>
        <p:spPr>
          <a:xfrm>
            <a:off x="1480085" y="1793863"/>
            <a:ext cx="1300299" cy="1467498"/>
          </a:xfrm>
          <a:prstGeom prst="rect">
            <a:avLst/>
          </a:prstGeom>
          <a:noFill/>
          <a:ln w="57150">
            <a:solidFill>
              <a:srgbClr val="09FF2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0" name="직선 화살표 연결선 49"/>
          <p:cNvCxnSpPr/>
          <p:nvPr/>
        </p:nvCxnSpPr>
        <p:spPr>
          <a:xfrm flipV="1">
            <a:off x="2842054" y="1136822"/>
            <a:ext cx="2587736" cy="657042"/>
          </a:xfrm>
          <a:prstGeom prst="straightConnector1">
            <a:avLst/>
          </a:prstGeom>
          <a:ln w="38100">
            <a:solidFill>
              <a:srgbClr val="09FF2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그림 7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959" y="1065688"/>
            <a:ext cx="4406657" cy="4634794"/>
          </a:xfrm>
          <a:prstGeom prst="rect">
            <a:avLst/>
          </a:prstGeom>
        </p:spPr>
      </p:pic>
      <p:sp>
        <p:nvSpPr>
          <p:cNvPr id="70" name="직사각형 69"/>
          <p:cNvSpPr/>
          <p:nvPr/>
        </p:nvSpPr>
        <p:spPr>
          <a:xfrm>
            <a:off x="5491460" y="1065688"/>
            <a:ext cx="4407135" cy="4634794"/>
          </a:xfrm>
          <a:prstGeom prst="rect">
            <a:avLst/>
          </a:prstGeom>
          <a:noFill/>
          <a:ln w="57150">
            <a:solidFill>
              <a:srgbClr val="09FF2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자유형 73"/>
          <p:cNvSpPr/>
          <p:nvPr/>
        </p:nvSpPr>
        <p:spPr>
          <a:xfrm>
            <a:off x="7550003" y="2866214"/>
            <a:ext cx="318673" cy="166301"/>
          </a:xfrm>
          <a:custGeom>
            <a:avLst/>
            <a:gdLst>
              <a:gd name="connsiteX0" fmla="*/ 0 w 518160"/>
              <a:gd name="connsiteY0" fmla="*/ 22860 h 304800"/>
              <a:gd name="connsiteX1" fmla="*/ 53340 w 518160"/>
              <a:gd name="connsiteY1" fmla="*/ 0 h 304800"/>
              <a:gd name="connsiteX2" fmla="*/ 510540 w 518160"/>
              <a:gd name="connsiteY2" fmla="*/ 7620 h 304800"/>
              <a:gd name="connsiteX3" fmla="*/ 518160 w 518160"/>
              <a:gd name="connsiteY3" fmla="*/ 30480 h 304800"/>
              <a:gd name="connsiteX4" fmla="*/ 457200 w 518160"/>
              <a:gd name="connsiteY4" fmla="*/ 304800 h 304800"/>
              <a:gd name="connsiteX5" fmla="*/ 388620 w 518160"/>
              <a:gd name="connsiteY5" fmla="*/ 289560 h 304800"/>
              <a:gd name="connsiteX6" fmla="*/ 259080 w 518160"/>
              <a:gd name="connsiteY6" fmla="*/ 274320 h 304800"/>
              <a:gd name="connsiteX7" fmla="*/ 0 w 518160"/>
              <a:gd name="connsiteY7" fmla="*/ 274320 h 304800"/>
              <a:gd name="connsiteX8" fmla="*/ 0 w 518160"/>
              <a:gd name="connsiteY8" fmla="*/ 2286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160" h="304800">
                <a:moveTo>
                  <a:pt x="0" y="22860"/>
                </a:moveTo>
                <a:lnTo>
                  <a:pt x="53340" y="0"/>
                </a:lnTo>
                <a:lnTo>
                  <a:pt x="510540" y="7620"/>
                </a:lnTo>
                <a:lnTo>
                  <a:pt x="518160" y="30480"/>
                </a:lnTo>
                <a:lnTo>
                  <a:pt x="457200" y="304800"/>
                </a:lnTo>
                <a:lnTo>
                  <a:pt x="388620" y="289560"/>
                </a:lnTo>
                <a:lnTo>
                  <a:pt x="259080" y="274320"/>
                </a:lnTo>
                <a:lnTo>
                  <a:pt x="0" y="274320"/>
                </a:lnTo>
                <a:lnTo>
                  <a:pt x="0" y="2286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4">
              <a:solidFill>
                <a:srgbClr val="0000FF"/>
              </a:solidFill>
            </a:endParaRPr>
          </a:p>
        </p:txBody>
      </p:sp>
      <p:sp>
        <p:nvSpPr>
          <p:cNvPr id="75" name="직사각형 74"/>
          <p:cNvSpPr/>
          <p:nvPr/>
        </p:nvSpPr>
        <p:spPr>
          <a:xfrm rot="10800000" flipV="1">
            <a:off x="7203841" y="2846533"/>
            <a:ext cx="103289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kern="0" dirty="0">
                <a:solidFill>
                  <a:srgbClr val="FF0000"/>
                </a:solidFill>
                <a:effectLst>
                  <a:glow rad="127000">
                    <a:sysClr val="window" lastClr="FFFFFF"/>
                  </a:glo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SITE</a:t>
            </a:r>
            <a:endParaRPr lang="ko-KR" altLang="en-US" sz="900" b="1" kern="0" dirty="0">
              <a:solidFill>
                <a:srgbClr val="FF0000"/>
              </a:solidFill>
              <a:effectLst>
                <a:glow rad="127000">
                  <a:sysClr val="window" lastClr="FFFFFF"/>
                </a:glo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자유형 75"/>
          <p:cNvSpPr/>
          <p:nvPr/>
        </p:nvSpPr>
        <p:spPr>
          <a:xfrm>
            <a:off x="6024670" y="5156200"/>
            <a:ext cx="457676" cy="198403"/>
          </a:xfrm>
          <a:custGeom>
            <a:avLst/>
            <a:gdLst>
              <a:gd name="connsiteX0" fmla="*/ 0 w 518160"/>
              <a:gd name="connsiteY0" fmla="*/ 22860 h 304800"/>
              <a:gd name="connsiteX1" fmla="*/ 53340 w 518160"/>
              <a:gd name="connsiteY1" fmla="*/ 0 h 304800"/>
              <a:gd name="connsiteX2" fmla="*/ 510540 w 518160"/>
              <a:gd name="connsiteY2" fmla="*/ 7620 h 304800"/>
              <a:gd name="connsiteX3" fmla="*/ 518160 w 518160"/>
              <a:gd name="connsiteY3" fmla="*/ 30480 h 304800"/>
              <a:gd name="connsiteX4" fmla="*/ 457200 w 518160"/>
              <a:gd name="connsiteY4" fmla="*/ 304800 h 304800"/>
              <a:gd name="connsiteX5" fmla="*/ 388620 w 518160"/>
              <a:gd name="connsiteY5" fmla="*/ 289560 h 304800"/>
              <a:gd name="connsiteX6" fmla="*/ 259080 w 518160"/>
              <a:gd name="connsiteY6" fmla="*/ 274320 h 304800"/>
              <a:gd name="connsiteX7" fmla="*/ 0 w 518160"/>
              <a:gd name="connsiteY7" fmla="*/ 274320 h 304800"/>
              <a:gd name="connsiteX8" fmla="*/ 0 w 518160"/>
              <a:gd name="connsiteY8" fmla="*/ 22860 h 304800"/>
              <a:gd name="connsiteX0" fmla="*/ 0 w 518160"/>
              <a:gd name="connsiteY0" fmla="*/ 22860 h 289560"/>
              <a:gd name="connsiteX1" fmla="*/ 53340 w 518160"/>
              <a:gd name="connsiteY1" fmla="*/ 0 h 289560"/>
              <a:gd name="connsiteX2" fmla="*/ 510540 w 518160"/>
              <a:gd name="connsiteY2" fmla="*/ 7620 h 289560"/>
              <a:gd name="connsiteX3" fmla="*/ 518160 w 518160"/>
              <a:gd name="connsiteY3" fmla="*/ 30480 h 289560"/>
              <a:gd name="connsiteX4" fmla="*/ 513454 w 518160"/>
              <a:gd name="connsiteY4" fmla="*/ 263575 h 289560"/>
              <a:gd name="connsiteX5" fmla="*/ 388620 w 518160"/>
              <a:gd name="connsiteY5" fmla="*/ 289560 h 289560"/>
              <a:gd name="connsiteX6" fmla="*/ 259080 w 518160"/>
              <a:gd name="connsiteY6" fmla="*/ 274320 h 289560"/>
              <a:gd name="connsiteX7" fmla="*/ 0 w 518160"/>
              <a:gd name="connsiteY7" fmla="*/ 274320 h 289560"/>
              <a:gd name="connsiteX8" fmla="*/ 0 w 518160"/>
              <a:gd name="connsiteY8" fmla="*/ 22860 h 289560"/>
              <a:gd name="connsiteX0" fmla="*/ 0 w 532306"/>
              <a:gd name="connsiteY0" fmla="*/ 22860 h 289560"/>
              <a:gd name="connsiteX1" fmla="*/ 53340 w 532306"/>
              <a:gd name="connsiteY1" fmla="*/ 0 h 289560"/>
              <a:gd name="connsiteX2" fmla="*/ 510540 w 532306"/>
              <a:gd name="connsiteY2" fmla="*/ 7620 h 289560"/>
              <a:gd name="connsiteX3" fmla="*/ 518160 w 532306"/>
              <a:gd name="connsiteY3" fmla="*/ 30480 h 289560"/>
              <a:gd name="connsiteX4" fmla="*/ 532205 w 532306"/>
              <a:gd name="connsiteY4" fmla="*/ 256704 h 289560"/>
              <a:gd name="connsiteX5" fmla="*/ 388620 w 532306"/>
              <a:gd name="connsiteY5" fmla="*/ 289560 h 289560"/>
              <a:gd name="connsiteX6" fmla="*/ 259080 w 532306"/>
              <a:gd name="connsiteY6" fmla="*/ 274320 h 289560"/>
              <a:gd name="connsiteX7" fmla="*/ 0 w 532306"/>
              <a:gd name="connsiteY7" fmla="*/ 274320 h 289560"/>
              <a:gd name="connsiteX8" fmla="*/ 0 w 532306"/>
              <a:gd name="connsiteY8" fmla="*/ 2286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2306" h="289560">
                <a:moveTo>
                  <a:pt x="0" y="22860"/>
                </a:moveTo>
                <a:lnTo>
                  <a:pt x="53340" y="0"/>
                </a:lnTo>
                <a:lnTo>
                  <a:pt x="510540" y="7620"/>
                </a:lnTo>
                <a:lnTo>
                  <a:pt x="518160" y="30480"/>
                </a:lnTo>
                <a:cubicBezTo>
                  <a:pt x="516591" y="108178"/>
                  <a:pt x="533774" y="179006"/>
                  <a:pt x="532205" y="256704"/>
                </a:cubicBezTo>
                <a:lnTo>
                  <a:pt x="388620" y="289560"/>
                </a:lnTo>
                <a:lnTo>
                  <a:pt x="259080" y="274320"/>
                </a:lnTo>
                <a:lnTo>
                  <a:pt x="0" y="274320"/>
                </a:lnTo>
                <a:lnTo>
                  <a:pt x="0" y="2286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srgbClr val="0000FF"/>
              </a:solidFill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5692648" y="5139159"/>
            <a:ext cx="112171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800" b="1" kern="0" dirty="0">
                <a:solidFill>
                  <a:srgbClr val="FF0000"/>
                </a:solidFill>
                <a:effectLst>
                  <a:glow rad="127000">
                    <a:sysClr val="window" lastClr="FFFFFF"/>
                  </a:glo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800" b="1" kern="0" dirty="0" err="1">
                <a:solidFill>
                  <a:srgbClr val="FF0000"/>
                </a:solidFill>
                <a:effectLst>
                  <a:glow rad="127000">
                    <a:sysClr val="window" lastClr="FFFFFF"/>
                  </a:glo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차예정</a:t>
            </a:r>
            <a:endParaRPr lang="ko-KR" altLang="en-US" sz="700" b="1" kern="0" dirty="0">
              <a:solidFill>
                <a:srgbClr val="FF0000"/>
              </a:solidFill>
              <a:effectLst>
                <a:glow rad="127000">
                  <a:sysClr val="window" lastClr="FFFFFF"/>
                </a:glo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자유형 77"/>
          <p:cNvSpPr/>
          <p:nvPr/>
        </p:nvSpPr>
        <p:spPr>
          <a:xfrm>
            <a:off x="5532120" y="1097280"/>
            <a:ext cx="3726180" cy="2400300"/>
          </a:xfrm>
          <a:custGeom>
            <a:avLst/>
            <a:gdLst>
              <a:gd name="connsiteX0" fmla="*/ 1965960 w 3726180"/>
              <a:gd name="connsiteY0" fmla="*/ 2400300 h 2400300"/>
              <a:gd name="connsiteX1" fmla="*/ 1478280 w 3726180"/>
              <a:gd name="connsiteY1" fmla="*/ 2400300 h 2400300"/>
              <a:gd name="connsiteX2" fmla="*/ 1493520 w 3726180"/>
              <a:gd name="connsiteY2" fmla="*/ 1958340 h 2400300"/>
              <a:gd name="connsiteX3" fmla="*/ 7620 w 3726180"/>
              <a:gd name="connsiteY3" fmla="*/ 1958340 h 2400300"/>
              <a:gd name="connsiteX4" fmla="*/ 0 w 3726180"/>
              <a:gd name="connsiteY4" fmla="*/ 1493520 h 2400300"/>
              <a:gd name="connsiteX5" fmla="*/ 548640 w 3726180"/>
              <a:gd name="connsiteY5" fmla="*/ 480060 h 2400300"/>
              <a:gd name="connsiteX6" fmla="*/ 1501140 w 3726180"/>
              <a:gd name="connsiteY6" fmla="*/ 114300 h 2400300"/>
              <a:gd name="connsiteX7" fmla="*/ 1851660 w 3726180"/>
              <a:gd name="connsiteY7" fmla="*/ 114300 h 2400300"/>
              <a:gd name="connsiteX8" fmla="*/ 2270760 w 3726180"/>
              <a:gd name="connsiteY8" fmla="*/ 0 h 2400300"/>
              <a:gd name="connsiteX9" fmla="*/ 3619500 w 3726180"/>
              <a:gd name="connsiteY9" fmla="*/ 15240 h 2400300"/>
              <a:gd name="connsiteX10" fmla="*/ 3604260 w 3726180"/>
              <a:gd name="connsiteY10" fmla="*/ 617220 h 2400300"/>
              <a:gd name="connsiteX11" fmla="*/ 3726180 w 3726180"/>
              <a:gd name="connsiteY11" fmla="*/ 701040 h 2400300"/>
              <a:gd name="connsiteX12" fmla="*/ 3543300 w 3726180"/>
              <a:gd name="connsiteY12" fmla="*/ 784860 h 2400300"/>
              <a:gd name="connsiteX13" fmla="*/ 3375660 w 3726180"/>
              <a:gd name="connsiteY13" fmla="*/ 746760 h 2400300"/>
              <a:gd name="connsiteX14" fmla="*/ 3314700 w 3726180"/>
              <a:gd name="connsiteY14" fmla="*/ 678180 h 2400300"/>
              <a:gd name="connsiteX15" fmla="*/ 3032760 w 3726180"/>
              <a:gd name="connsiteY15" fmla="*/ 716280 h 2400300"/>
              <a:gd name="connsiteX16" fmla="*/ 2979420 w 3726180"/>
              <a:gd name="connsiteY16" fmla="*/ 861060 h 2400300"/>
              <a:gd name="connsiteX17" fmla="*/ 3040380 w 3726180"/>
              <a:gd name="connsiteY17" fmla="*/ 952500 h 2400300"/>
              <a:gd name="connsiteX18" fmla="*/ 2720340 w 3726180"/>
              <a:gd name="connsiteY18" fmla="*/ 1242060 h 2400300"/>
              <a:gd name="connsiteX19" fmla="*/ 2735580 w 3726180"/>
              <a:gd name="connsiteY19" fmla="*/ 1577340 h 2400300"/>
              <a:gd name="connsiteX20" fmla="*/ 2438400 w 3726180"/>
              <a:gd name="connsiteY20" fmla="*/ 1577340 h 2400300"/>
              <a:gd name="connsiteX21" fmla="*/ 2331720 w 3726180"/>
              <a:gd name="connsiteY21" fmla="*/ 1752600 h 2400300"/>
              <a:gd name="connsiteX22" fmla="*/ 1935480 w 3726180"/>
              <a:gd name="connsiteY22" fmla="*/ 1752600 h 2400300"/>
              <a:gd name="connsiteX23" fmla="*/ 1965960 w 3726180"/>
              <a:gd name="connsiteY2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26180" h="2400300">
                <a:moveTo>
                  <a:pt x="1965960" y="2400300"/>
                </a:moveTo>
                <a:lnTo>
                  <a:pt x="1478280" y="2400300"/>
                </a:lnTo>
                <a:lnTo>
                  <a:pt x="1493520" y="1958340"/>
                </a:lnTo>
                <a:lnTo>
                  <a:pt x="7620" y="1958340"/>
                </a:lnTo>
                <a:lnTo>
                  <a:pt x="0" y="1493520"/>
                </a:lnTo>
                <a:lnTo>
                  <a:pt x="548640" y="480060"/>
                </a:lnTo>
                <a:lnTo>
                  <a:pt x="1501140" y="114300"/>
                </a:lnTo>
                <a:lnTo>
                  <a:pt x="1851660" y="114300"/>
                </a:lnTo>
                <a:lnTo>
                  <a:pt x="2270760" y="0"/>
                </a:lnTo>
                <a:lnTo>
                  <a:pt x="3619500" y="15240"/>
                </a:lnTo>
                <a:lnTo>
                  <a:pt x="3604260" y="617220"/>
                </a:lnTo>
                <a:lnTo>
                  <a:pt x="3726180" y="701040"/>
                </a:lnTo>
                <a:lnTo>
                  <a:pt x="3543300" y="784860"/>
                </a:lnTo>
                <a:lnTo>
                  <a:pt x="3375660" y="746760"/>
                </a:lnTo>
                <a:lnTo>
                  <a:pt x="3314700" y="678180"/>
                </a:lnTo>
                <a:lnTo>
                  <a:pt x="3032760" y="716280"/>
                </a:lnTo>
                <a:lnTo>
                  <a:pt x="2979420" y="861060"/>
                </a:lnTo>
                <a:lnTo>
                  <a:pt x="3040380" y="952500"/>
                </a:lnTo>
                <a:lnTo>
                  <a:pt x="2720340" y="1242060"/>
                </a:lnTo>
                <a:lnTo>
                  <a:pt x="2735580" y="1577340"/>
                </a:lnTo>
                <a:lnTo>
                  <a:pt x="2438400" y="1577340"/>
                </a:lnTo>
                <a:lnTo>
                  <a:pt x="2331720" y="1752600"/>
                </a:lnTo>
                <a:lnTo>
                  <a:pt x="1935480" y="1752600"/>
                </a:lnTo>
                <a:lnTo>
                  <a:pt x="1965960" y="2400300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3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6378891" y="1915725"/>
            <a:ext cx="15007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동탄 테크노벨리</a:t>
            </a:r>
            <a:endParaRPr lang="en-US" altLang="ko-KR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업무 지원시설</a:t>
            </a:r>
            <a:r>
              <a:rPr lang="en-US" altLang="ko-KR" sz="1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010411" y="2785405"/>
            <a:ext cx="1014392" cy="2616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ko-KR" altLang="en-US" sz="1050" i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동탄</a:t>
            </a:r>
            <a:r>
              <a:rPr lang="en-US" altLang="ko-KR" sz="1050" i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 </a:t>
            </a:r>
            <a:r>
              <a:rPr lang="ko-KR" altLang="en-US" sz="1050" i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신도시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948" y="2771109"/>
            <a:ext cx="1034284" cy="2539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ko-KR" altLang="en-US" sz="1050" i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동탄</a:t>
            </a:r>
            <a:r>
              <a:rPr lang="en-US" altLang="ko-KR" sz="1050" i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 </a:t>
            </a:r>
            <a:r>
              <a:rPr lang="ko-KR" altLang="en-US" sz="1050" i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신도시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6852859" y="4762500"/>
            <a:ext cx="252791" cy="55245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7105650" y="4762500"/>
            <a:ext cx="366713" cy="55245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6777057" y="4760953"/>
            <a:ext cx="369332" cy="5828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200" b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동탄역</a:t>
            </a:r>
            <a:endParaRPr lang="ko-KR" altLang="en-US" sz="12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025697" y="4767473"/>
            <a:ext cx="6463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백화점</a:t>
            </a:r>
            <a:endParaRPr lang="en-US" altLang="ko-KR" sz="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대형마트</a:t>
            </a:r>
            <a:endParaRPr lang="en-US" altLang="ko-KR" sz="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영화관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429790" y="5889445"/>
            <a:ext cx="40302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err="1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테크노벨리를</a:t>
            </a:r>
            <a:r>
              <a:rPr lang="ko-KR" altLang="en-US" sz="2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바로 앞에 입지하여</a:t>
            </a:r>
            <a:endParaRPr lang="en-US" altLang="ko-KR" sz="20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000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직주근접에</a:t>
            </a:r>
            <a:r>
              <a:rPr lang="ko-KR" altLang="en-US" sz="2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매우 우수한 입지</a:t>
            </a:r>
            <a:r>
              <a:rPr lang="en-US" altLang="ko-KR" sz="2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!</a:t>
            </a:r>
            <a:endParaRPr lang="ko-KR" altLang="en-US" sz="20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2575" y="1065688"/>
            <a:ext cx="1976510" cy="1378303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7" name="그룹 36"/>
          <p:cNvGrpSpPr/>
          <p:nvPr/>
        </p:nvGrpSpPr>
        <p:grpSpPr>
          <a:xfrm>
            <a:off x="6509943" y="3092754"/>
            <a:ext cx="3351388" cy="2607728"/>
            <a:chOff x="6517826" y="3092754"/>
            <a:chExt cx="3351388" cy="2607728"/>
          </a:xfrm>
        </p:grpSpPr>
        <p:sp>
          <p:nvSpPr>
            <p:cNvPr id="17" name="자유형 16"/>
            <p:cNvSpPr/>
            <p:nvPr/>
          </p:nvSpPr>
          <p:spPr>
            <a:xfrm>
              <a:off x="7531569" y="3092754"/>
              <a:ext cx="2337645" cy="1108756"/>
            </a:xfrm>
            <a:custGeom>
              <a:avLst/>
              <a:gdLst>
                <a:gd name="connsiteX0" fmla="*/ 2341180 w 2341180"/>
                <a:gd name="connsiteY0" fmla="*/ 1103586 h 1103586"/>
                <a:gd name="connsiteX1" fmla="*/ 2033752 w 2341180"/>
                <a:gd name="connsiteY1" fmla="*/ 583324 h 1103586"/>
                <a:gd name="connsiteX2" fmla="*/ 1852449 w 2341180"/>
                <a:gd name="connsiteY2" fmla="*/ 299545 h 1103586"/>
                <a:gd name="connsiteX3" fmla="*/ 1600200 w 2341180"/>
                <a:gd name="connsiteY3" fmla="*/ 110359 h 1103586"/>
                <a:gd name="connsiteX4" fmla="*/ 1395249 w 2341180"/>
                <a:gd name="connsiteY4" fmla="*/ 31531 h 1103586"/>
                <a:gd name="connsiteX5" fmla="*/ 1064173 w 2341180"/>
                <a:gd name="connsiteY5" fmla="*/ 0 h 1103586"/>
                <a:gd name="connsiteX6" fmla="*/ 0 w 2341180"/>
                <a:gd name="connsiteY6" fmla="*/ 7883 h 1103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1180" h="1103586">
                  <a:moveTo>
                    <a:pt x="2341180" y="1103586"/>
                  </a:moveTo>
                  <a:cubicBezTo>
                    <a:pt x="2228193" y="910458"/>
                    <a:pt x="2115207" y="717331"/>
                    <a:pt x="2033752" y="583324"/>
                  </a:cubicBezTo>
                  <a:cubicBezTo>
                    <a:pt x="1952297" y="449317"/>
                    <a:pt x="1924708" y="378372"/>
                    <a:pt x="1852449" y="299545"/>
                  </a:cubicBezTo>
                  <a:cubicBezTo>
                    <a:pt x="1780190" y="220718"/>
                    <a:pt x="1676400" y="155028"/>
                    <a:pt x="1600200" y="110359"/>
                  </a:cubicBezTo>
                  <a:cubicBezTo>
                    <a:pt x="1524000" y="65690"/>
                    <a:pt x="1484587" y="49924"/>
                    <a:pt x="1395249" y="31531"/>
                  </a:cubicBezTo>
                  <a:cubicBezTo>
                    <a:pt x="1305911" y="13138"/>
                    <a:pt x="1064173" y="0"/>
                    <a:pt x="1064173" y="0"/>
                  </a:cubicBezTo>
                  <a:lnTo>
                    <a:pt x="0" y="7883"/>
                  </a:lnTo>
                </a:path>
              </a:pathLst>
            </a:custGeom>
            <a:noFill/>
            <a:ln w="38100" cap="flat" cmpd="sng">
              <a:solidFill>
                <a:srgbClr val="F4168A"/>
              </a:solidFill>
              <a:prstDash val="sysDash"/>
              <a:miter lim="800000"/>
              <a:headEnd type="none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7531569" y="3092754"/>
              <a:ext cx="0" cy="1635072"/>
            </a:xfrm>
            <a:prstGeom prst="line">
              <a:avLst/>
            </a:prstGeom>
            <a:ln w="38100" cap="flat" cmpd="sng">
              <a:solidFill>
                <a:srgbClr val="F4168A"/>
              </a:solidFill>
              <a:prstDash val="sysDash"/>
              <a:miter lim="800000"/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6517826" y="4727826"/>
              <a:ext cx="1013743" cy="0"/>
            </a:xfrm>
            <a:prstGeom prst="line">
              <a:avLst/>
            </a:prstGeom>
            <a:ln w="38100" cap="flat" cmpd="sng">
              <a:solidFill>
                <a:srgbClr val="F4168A"/>
              </a:solidFill>
              <a:prstDash val="sysDash"/>
              <a:miter lim="800000"/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6525326" y="4727826"/>
              <a:ext cx="382" cy="972656"/>
            </a:xfrm>
            <a:prstGeom prst="line">
              <a:avLst/>
            </a:prstGeom>
            <a:ln w="38100" cap="flat" cmpd="sng">
              <a:solidFill>
                <a:srgbClr val="F4168A"/>
              </a:solidFill>
              <a:prstDash val="sysDash"/>
              <a:miter lim="800000"/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8049102" y="3188508"/>
            <a:ext cx="1014392" cy="2308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ko-KR" altLang="en-US" sz="900" i="1" dirty="0" err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트램</a:t>
            </a:r>
            <a:r>
              <a:rPr lang="en-US" altLang="ko-KR" sz="900" i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900" i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호선</a:t>
            </a:r>
            <a:r>
              <a:rPr lang="en-US" altLang="ko-KR" sz="900" i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900" i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예정</a:t>
            </a:r>
            <a:r>
              <a:rPr lang="en-US" altLang="ko-KR" sz="900" i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900" i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자유형 1"/>
          <p:cNvSpPr/>
          <p:nvPr/>
        </p:nvSpPr>
        <p:spPr>
          <a:xfrm>
            <a:off x="7868677" y="2441707"/>
            <a:ext cx="2010262" cy="429680"/>
          </a:xfrm>
          <a:custGeom>
            <a:avLst/>
            <a:gdLst>
              <a:gd name="connsiteX0" fmla="*/ 42729 w 2033899"/>
              <a:gd name="connsiteY0" fmla="*/ 0 h 435836"/>
              <a:gd name="connsiteX1" fmla="*/ 2033899 w 2033899"/>
              <a:gd name="connsiteY1" fmla="*/ 8546 h 435836"/>
              <a:gd name="connsiteX2" fmla="*/ 0 w 2033899"/>
              <a:gd name="connsiteY2" fmla="*/ 435836 h 435836"/>
              <a:gd name="connsiteX3" fmla="*/ 42729 w 2033899"/>
              <a:gd name="connsiteY3" fmla="*/ 0 h 435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899" h="435836">
                <a:moveTo>
                  <a:pt x="42729" y="0"/>
                </a:moveTo>
                <a:lnTo>
                  <a:pt x="2033899" y="8546"/>
                </a:lnTo>
                <a:lnTo>
                  <a:pt x="0" y="435836"/>
                </a:lnTo>
                <a:lnTo>
                  <a:pt x="42729" y="0"/>
                </a:lnTo>
                <a:close/>
              </a:path>
            </a:pathLst>
          </a:custGeom>
          <a:solidFill>
            <a:srgbClr val="FF000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7808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>
          <a:xfrm>
            <a:off x="222820" y="473462"/>
            <a:ext cx="8505825" cy="36931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>
                <a:solidFill>
                  <a:srgbClr val="FFC000"/>
                </a:solidFill>
                <a:latin typeface="HY헤드라인M"/>
                <a:ea typeface="HY헤드라인M"/>
              </a:rPr>
              <a:t>동탄 테크노밸리 시장환경 분석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l="7750" t="46450" r="41210" b="33230"/>
          <a:stretch>
            <a:fillRect/>
          </a:stretch>
        </p:blipFill>
        <p:spPr>
          <a:xfrm>
            <a:off x="222820" y="3388181"/>
            <a:ext cx="4947557" cy="1690006"/>
          </a:xfrm>
          <a:prstGeom prst="rect">
            <a:avLst/>
          </a:prstGeom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/>
          <a:srcRect l="67770" t="39830" r="7240" b="35440"/>
          <a:stretch>
            <a:fillRect/>
          </a:stretch>
        </p:blipFill>
        <p:spPr>
          <a:xfrm>
            <a:off x="6368143" y="3388181"/>
            <a:ext cx="2971800" cy="1690006"/>
          </a:xfrm>
          <a:prstGeom prst="rect">
            <a:avLst/>
          </a:prstGeom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1745458" y="5143500"/>
            <a:ext cx="1902279" cy="1217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b="1">
                <a:latin typeface="굴림"/>
                <a:ea typeface="굴림"/>
              </a:rPr>
              <a:t>IT / BT / CT / NT</a:t>
            </a:r>
            <a:r>
              <a:rPr lang="ko-KR" altLang="en-US" sz="900" b="1">
                <a:latin typeface="굴림"/>
                <a:ea typeface="굴림"/>
              </a:rPr>
              <a:t>기업</a:t>
            </a: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r>
              <a:rPr lang="en-US" altLang="ko-KR" sz="900">
                <a:latin typeface="굴림"/>
                <a:ea typeface="굴림"/>
              </a:rPr>
              <a:t> </a:t>
            </a:r>
            <a:r>
              <a:rPr lang="ko-KR" altLang="en-US" sz="900">
                <a:latin typeface="굴림"/>
                <a:ea typeface="굴림"/>
              </a:rPr>
              <a:t>영진약품 </a:t>
            </a:r>
            <a:r>
              <a:rPr lang="en-US" altLang="ko-KR" sz="900">
                <a:latin typeface="굴림"/>
                <a:ea typeface="굴림"/>
              </a:rPr>
              <a:t> / </a:t>
            </a:r>
            <a:r>
              <a:rPr lang="ko-KR" altLang="en-US" sz="900">
                <a:latin typeface="굴림"/>
                <a:ea typeface="굴림"/>
              </a:rPr>
              <a:t>브이디텍 </a:t>
            </a:r>
          </a:p>
          <a:p>
            <a:pPr algn="ctr">
              <a:defRPr/>
            </a:pPr>
            <a:r>
              <a:rPr lang="ko-KR" altLang="en-US" sz="900">
                <a:latin typeface="굴림"/>
                <a:ea typeface="굴림"/>
              </a:rPr>
              <a:t>㈜ 아이디 </a:t>
            </a:r>
            <a:r>
              <a:rPr lang="en-US" altLang="ko-KR" sz="900">
                <a:latin typeface="굴림"/>
                <a:ea typeface="굴림"/>
              </a:rPr>
              <a:t>/ </a:t>
            </a:r>
            <a:r>
              <a:rPr lang="ko-KR" altLang="en-US" sz="900">
                <a:latin typeface="굴림"/>
                <a:ea typeface="굴림"/>
              </a:rPr>
              <a:t>아이티엔티 등</a:t>
            </a: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r>
              <a:rPr lang="ko-KR" altLang="en-US" sz="2000" b="1">
                <a:latin typeface="HY헤드라인M"/>
                <a:ea typeface="HY헤드라인M"/>
              </a:rPr>
              <a:t>약 </a:t>
            </a:r>
            <a:r>
              <a:rPr lang="en-US" altLang="ko-KR" sz="2000" b="1">
                <a:latin typeface="HY헤드라인M"/>
                <a:ea typeface="HY헤드라인M"/>
              </a:rPr>
              <a:t>8</a:t>
            </a:r>
            <a:r>
              <a:rPr lang="ko-KR" altLang="en-US" sz="2000" b="1">
                <a:latin typeface="HY헤드라인M"/>
                <a:ea typeface="HY헤드라인M"/>
              </a:rPr>
              <a:t>만 평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5143500"/>
            <a:ext cx="1902279" cy="1217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b="1">
                <a:latin typeface="굴림"/>
                <a:ea typeface="굴림"/>
              </a:rPr>
              <a:t>R&amp;D </a:t>
            </a:r>
            <a:r>
              <a:rPr lang="ko-KR" altLang="en-US" sz="900" b="1">
                <a:latin typeface="굴림"/>
                <a:ea typeface="굴림"/>
              </a:rPr>
              <a:t>사업지원 </a:t>
            </a:r>
            <a:r>
              <a:rPr lang="en-US" altLang="ko-KR" sz="900" b="1">
                <a:latin typeface="굴림"/>
                <a:ea typeface="굴림"/>
              </a:rPr>
              <a:t>/ </a:t>
            </a:r>
            <a:r>
              <a:rPr lang="ko-KR" altLang="en-US" sz="900" b="1">
                <a:latin typeface="굴림"/>
                <a:ea typeface="굴림"/>
              </a:rPr>
              <a:t>기술금융지원</a:t>
            </a: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r>
              <a:rPr lang="ko-KR" altLang="en-US" sz="900">
                <a:latin typeface="굴림"/>
                <a:ea typeface="굴림"/>
              </a:rPr>
              <a:t>법원 </a:t>
            </a:r>
            <a:r>
              <a:rPr lang="en-US" altLang="ko-KR" sz="900">
                <a:latin typeface="굴림"/>
                <a:ea typeface="굴림"/>
              </a:rPr>
              <a:t>/ </a:t>
            </a:r>
            <a:r>
              <a:rPr lang="ko-KR" altLang="en-US" sz="900">
                <a:latin typeface="굴림"/>
                <a:ea typeface="굴림"/>
              </a:rPr>
              <a:t>검찰청 </a:t>
            </a:r>
            <a:r>
              <a:rPr lang="en-US" altLang="ko-KR" sz="900">
                <a:latin typeface="굴림"/>
                <a:ea typeface="굴림"/>
              </a:rPr>
              <a:t>/ </a:t>
            </a:r>
            <a:r>
              <a:rPr lang="ko-KR" altLang="en-US" sz="900">
                <a:latin typeface="굴림"/>
                <a:ea typeface="굴림"/>
              </a:rPr>
              <a:t>경찰청 등 </a:t>
            </a: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r>
              <a:rPr lang="ko-KR" altLang="en-US" sz="2000" b="1">
                <a:latin typeface="HY헤드라인M"/>
                <a:ea typeface="HY헤드라인M"/>
              </a:rPr>
              <a:t>약 </a:t>
            </a:r>
            <a:r>
              <a:rPr lang="en-US" altLang="ko-KR" sz="2000" b="1">
                <a:latin typeface="HY헤드라인M"/>
                <a:ea typeface="HY헤드라인M"/>
              </a:rPr>
              <a:t>5</a:t>
            </a:r>
            <a:r>
              <a:rPr lang="ko-KR" altLang="en-US" sz="2000" b="1">
                <a:latin typeface="HY헤드라인M"/>
                <a:ea typeface="HY헤드라인M"/>
              </a:rPr>
              <a:t>만 평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30714" y="5143500"/>
            <a:ext cx="2184285" cy="1217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900" b="1">
                <a:latin typeface="굴림"/>
                <a:ea typeface="굴림"/>
              </a:rPr>
              <a:t>첨단기술연구시설 </a:t>
            </a:r>
            <a:r>
              <a:rPr lang="en-US" altLang="ko-KR" sz="900" b="1">
                <a:latin typeface="굴림"/>
                <a:ea typeface="굴림"/>
              </a:rPr>
              <a:t>/ IT</a:t>
            </a:r>
            <a:r>
              <a:rPr lang="ko-KR" altLang="en-US" sz="900" b="1">
                <a:latin typeface="굴림"/>
                <a:ea typeface="굴림"/>
              </a:rPr>
              <a:t>벤처</a:t>
            </a: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r>
              <a:rPr lang="en-US" altLang="ko-KR" sz="900">
                <a:latin typeface="굴림"/>
                <a:ea typeface="굴림"/>
              </a:rPr>
              <a:t> </a:t>
            </a:r>
            <a:r>
              <a:rPr lang="ko-KR" altLang="en-US" sz="900">
                <a:latin typeface="굴림"/>
                <a:ea typeface="굴림"/>
              </a:rPr>
              <a:t>시스템반도체진흥센터 </a:t>
            </a:r>
            <a:r>
              <a:rPr lang="en-US" altLang="ko-KR" sz="900">
                <a:latin typeface="굴림"/>
                <a:ea typeface="굴림"/>
              </a:rPr>
              <a:t>/ SK</a:t>
            </a:r>
            <a:r>
              <a:rPr lang="ko-KR" altLang="en-US" sz="900">
                <a:latin typeface="굴림"/>
                <a:ea typeface="굴림"/>
              </a:rPr>
              <a:t>케미칼</a:t>
            </a:r>
          </a:p>
          <a:p>
            <a:pPr algn="ctr">
              <a:defRPr/>
            </a:pPr>
            <a:r>
              <a:rPr lang="ko-KR" altLang="en-US" sz="900">
                <a:latin typeface="굴림"/>
                <a:ea typeface="굴림"/>
              </a:rPr>
              <a:t>포스코</a:t>
            </a:r>
            <a:r>
              <a:rPr lang="en-US" altLang="ko-KR" sz="900">
                <a:latin typeface="굴림"/>
                <a:ea typeface="굴림"/>
              </a:rPr>
              <a:t>ICT /</a:t>
            </a:r>
            <a:r>
              <a:rPr lang="ko-KR" altLang="en-US" sz="900">
                <a:latin typeface="굴림"/>
                <a:ea typeface="굴림"/>
              </a:rPr>
              <a:t>한화테크원 </a:t>
            </a:r>
            <a:r>
              <a:rPr lang="en-US" altLang="ko-KR" sz="900">
                <a:latin typeface="굴림"/>
                <a:ea typeface="굴림"/>
              </a:rPr>
              <a:t>/ NHN </a:t>
            </a:r>
            <a:r>
              <a:rPr lang="ko-KR" altLang="en-US" sz="900">
                <a:latin typeface="굴림"/>
                <a:ea typeface="굴림"/>
              </a:rPr>
              <a:t>등  </a:t>
            </a: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r>
              <a:rPr lang="ko-KR" altLang="en-US" sz="2000" b="1">
                <a:latin typeface="HY헤드라인M"/>
                <a:ea typeface="HY헤드라인M"/>
              </a:rPr>
              <a:t>약 </a:t>
            </a:r>
            <a:r>
              <a:rPr lang="en-US" altLang="ko-KR" sz="2000" b="1">
                <a:latin typeface="HY헤드라인M"/>
                <a:ea typeface="HY헤드라인M"/>
              </a:rPr>
              <a:t>20</a:t>
            </a:r>
            <a:r>
              <a:rPr lang="ko-KR" altLang="en-US" sz="2000" b="1">
                <a:latin typeface="HY헤드라인M"/>
                <a:ea typeface="HY헤드라인M"/>
              </a:rPr>
              <a:t>만 평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9979" y="5143500"/>
            <a:ext cx="3192235" cy="1217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b="1">
                <a:latin typeface="굴림"/>
                <a:ea typeface="굴림"/>
              </a:rPr>
              <a:t>IT / </a:t>
            </a:r>
            <a:r>
              <a:rPr lang="ko-KR" altLang="en-US" sz="900" b="1">
                <a:latin typeface="굴림"/>
                <a:ea typeface="굴림"/>
              </a:rPr>
              <a:t>반도체 </a:t>
            </a:r>
            <a:r>
              <a:rPr lang="en-US" altLang="ko-KR" sz="900" b="1">
                <a:latin typeface="굴림"/>
                <a:ea typeface="굴림"/>
              </a:rPr>
              <a:t>/ </a:t>
            </a:r>
            <a:r>
              <a:rPr lang="ko-KR" altLang="en-US" sz="900" b="1">
                <a:latin typeface="굴림"/>
                <a:ea typeface="굴림"/>
              </a:rPr>
              <a:t>메카트로닉스 </a:t>
            </a:r>
            <a:r>
              <a:rPr lang="en-US" altLang="ko-KR" sz="900" b="1">
                <a:latin typeface="굴림"/>
                <a:ea typeface="굴림"/>
              </a:rPr>
              <a:t>/ </a:t>
            </a:r>
            <a:r>
              <a:rPr lang="ko-KR" altLang="en-US" sz="900" b="1">
                <a:latin typeface="굴림"/>
                <a:ea typeface="굴림"/>
              </a:rPr>
              <a:t>벤처기업 </a:t>
            </a:r>
            <a:r>
              <a:rPr lang="en-US" altLang="ko-KR" sz="900" b="1">
                <a:latin typeface="굴림"/>
                <a:ea typeface="굴림"/>
              </a:rPr>
              <a:t>/ R&amp;D </a:t>
            </a:r>
            <a:r>
              <a:rPr lang="ko-KR" altLang="en-US" sz="900" b="1">
                <a:latin typeface="굴림"/>
                <a:ea typeface="굴림"/>
              </a:rPr>
              <a:t>단지 조성</a:t>
            </a: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r>
              <a:rPr lang="en-US" altLang="ko-KR" sz="900">
                <a:latin typeface="굴림"/>
                <a:ea typeface="굴림"/>
              </a:rPr>
              <a:t> </a:t>
            </a:r>
            <a:r>
              <a:rPr lang="ko-KR" altLang="en-US" sz="900">
                <a:latin typeface="굴림"/>
                <a:ea typeface="굴림"/>
              </a:rPr>
              <a:t>한미약품 </a:t>
            </a:r>
            <a:r>
              <a:rPr lang="en-US" altLang="ko-KR" sz="900">
                <a:latin typeface="굴림"/>
                <a:ea typeface="굴림"/>
              </a:rPr>
              <a:t>/ </a:t>
            </a:r>
            <a:r>
              <a:rPr lang="ko-KR" altLang="en-US" sz="900">
                <a:latin typeface="굴림"/>
                <a:ea typeface="굴림"/>
              </a:rPr>
              <a:t>플란제코리아 </a:t>
            </a:r>
            <a:r>
              <a:rPr lang="en-US" altLang="ko-KR" sz="900">
                <a:latin typeface="굴림"/>
                <a:ea typeface="굴림"/>
              </a:rPr>
              <a:t>/ </a:t>
            </a:r>
            <a:r>
              <a:rPr lang="ko-KR" altLang="en-US" sz="900">
                <a:latin typeface="굴림"/>
                <a:ea typeface="굴림"/>
              </a:rPr>
              <a:t>모베이스 </a:t>
            </a:r>
            <a:r>
              <a:rPr lang="en-US" altLang="ko-KR" sz="900">
                <a:latin typeface="굴림"/>
                <a:ea typeface="굴림"/>
              </a:rPr>
              <a:t>FASTO / </a:t>
            </a:r>
            <a:r>
              <a:rPr lang="ko-KR" altLang="en-US" sz="900">
                <a:latin typeface="굴림"/>
                <a:ea typeface="굴림"/>
              </a:rPr>
              <a:t>지니텍 </a:t>
            </a:r>
            <a:r>
              <a:rPr lang="en-US" altLang="ko-KR" sz="900">
                <a:latin typeface="굴림"/>
                <a:ea typeface="굴림"/>
              </a:rPr>
              <a:t>/</a:t>
            </a:r>
          </a:p>
          <a:p>
            <a:pPr algn="ctr">
              <a:defRPr/>
            </a:pPr>
            <a:r>
              <a:rPr lang="ko-KR" altLang="en-US" sz="900">
                <a:latin typeface="굴림"/>
                <a:ea typeface="굴림"/>
              </a:rPr>
              <a:t>대현환경 </a:t>
            </a:r>
            <a:r>
              <a:rPr lang="en-US" altLang="ko-KR" sz="900">
                <a:latin typeface="굴림"/>
                <a:ea typeface="굴림"/>
              </a:rPr>
              <a:t>/ </a:t>
            </a:r>
            <a:r>
              <a:rPr lang="ko-KR" altLang="en-US" sz="900">
                <a:latin typeface="굴림"/>
                <a:ea typeface="굴림"/>
              </a:rPr>
              <a:t>서린</a:t>
            </a:r>
            <a:r>
              <a:rPr lang="en-US" altLang="ko-KR" sz="900">
                <a:latin typeface="굴림"/>
                <a:ea typeface="굴림"/>
              </a:rPr>
              <a:t>BIO / </a:t>
            </a:r>
            <a:r>
              <a:rPr lang="ko-KR" altLang="en-US" sz="900">
                <a:latin typeface="굴림"/>
                <a:ea typeface="굴림"/>
              </a:rPr>
              <a:t>삼성교정기술원 </a:t>
            </a:r>
            <a:r>
              <a:rPr lang="en-US" altLang="ko-KR" sz="900">
                <a:latin typeface="굴림"/>
                <a:ea typeface="굴림"/>
              </a:rPr>
              <a:t>/ </a:t>
            </a:r>
            <a:r>
              <a:rPr lang="ko-KR" altLang="en-US" sz="900">
                <a:latin typeface="굴림"/>
                <a:ea typeface="굴림"/>
              </a:rPr>
              <a:t>저스틴비디엔엘</a:t>
            </a: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endParaRPr lang="en-US" altLang="ko-KR" sz="900" b="1">
              <a:latin typeface="굴림"/>
              <a:ea typeface="굴림"/>
            </a:endParaRPr>
          </a:p>
          <a:p>
            <a:pPr algn="ctr">
              <a:defRPr/>
            </a:pPr>
            <a:r>
              <a:rPr lang="ko-KR" altLang="en-US" sz="2000" b="1">
                <a:latin typeface="HY헤드라인M"/>
                <a:ea typeface="HY헤드라인M"/>
              </a:rPr>
              <a:t>약 </a:t>
            </a:r>
            <a:r>
              <a:rPr lang="en-US" altLang="ko-KR" sz="2000" b="1">
                <a:latin typeface="HY헤드라인M"/>
                <a:ea typeface="HY헤드라인M"/>
              </a:rPr>
              <a:t>47</a:t>
            </a:r>
            <a:r>
              <a:rPr lang="ko-KR" altLang="en-US" sz="2000" b="1">
                <a:latin typeface="HY헤드라인M"/>
                <a:ea typeface="HY헤드라인M"/>
              </a:rPr>
              <a:t>만 평  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6172200" y="2767693"/>
            <a:ext cx="3461658" cy="3780064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07" y="1195069"/>
            <a:ext cx="9707335" cy="755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000" b="1">
                <a:latin typeface="HY헤드라인M"/>
                <a:ea typeface="HY헤드라인M"/>
              </a:rPr>
              <a:t>동탄 테크노밸리는 약 </a:t>
            </a:r>
            <a:r>
              <a:rPr lang="en-US" altLang="ko-KR" sz="2000" b="1">
                <a:latin typeface="HY헤드라인M"/>
                <a:ea typeface="HY헤드라인M"/>
              </a:rPr>
              <a:t>47</a:t>
            </a:r>
            <a:r>
              <a:rPr lang="ko-KR" altLang="en-US" sz="2000" b="1">
                <a:latin typeface="HY헤드라인M"/>
                <a:ea typeface="HY헤드라인M"/>
              </a:rPr>
              <a:t>만평 규모로 판교 테크노밸리 대비 약 </a:t>
            </a:r>
            <a:r>
              <a:rPr lang="en-US" altLang="ko-KR" sz="2000" b="1">
                <a:latin typeface="HY헤드라인M"/>
                <a:ea typeface="HY헤드라인M"/>
              </a:rPr>
              <a:t>2.3</a:t>
            </a:r>
            <a:r>
              <a:rPr lang="ko-KR" altLang="en-US" sz="2000" b="1">
                <a:latin typeface="HY헤드라인M"/>
                <a:ea typeface="HY헤드라인M"/>
              </a:rPr>
              <a:t>배 규모</a:t>
            </a:r>
          </a:p>
          <a:p>
            <a:pPr algn="ctr">
              <a:defRPr/>
            </a:pPr>
            <a:r>
              <a:rPr lang="ko-KR" altLang="en-US" sz="2400" b="1">
                <a:solidFill>
                  <a:srgbClr val="FFC000"/>
                </a:solidFill>
                <a:latin typeface="HY헤드라인M"/>
                <a:ea typeface="HY헤드라인M"/>
              </a:rPr>
              <a:t>약 </a:t>
            </a:r>
            <a:r>
              <a:rPr lang="en-US" altLang="ko-KR" sz="2400" b="1">
                <a:solidFill>
                  <a:srgbClr val="FFC000"/>
                </a:solidFill>
                <a:latin typeface="HY헤드라인M"/>
                <a:ea typeface="HY헤드라인M"/>
              </a:rPr>
              <a:t>10</a:t>
            </a:r>
            <a:r>
              <a:rPr lang="ko-KR" altLang="en-US" sz="2400" b="1">
                <a:solidFill>
                  <a:srgbClr val="FFC000"/>
                </a:solidFill>
                <a:latin typeface="HY헤드라인M"/>
                <a:ea typeface="HY헤드라인M"/>
              </a:rPr>
              <a:t>만명 근무 </a:t>
            </a:r>
            <a:r>
              <a:rPr lang="en-US" altLang="ko-KR" sz="2400" b="1">
                <a:solidFill>
                  <a:srgbClr val="FFC000"/>
                </a:solidFill>
                <a:latin typeface="HY헤드라인M"/>
                <a:ea typeface="HY헤드라인M"/>
              </a:rPr>
              <a:t>/ 2021</a:t>
            </a:r>
            <a:r>
              <a:rPr lang="ko-KR" altLang="en-US" sz="2400" b="1">
                <a:solidFill>
                  <a:srgbClr val="FFC000"/>
                </a:solidFill>
                <a:latin typeface="HY헤드라인M"/>
                <a:ea typeface="HY헤드라인M"/>
              </a:rPr>
              <a:t>년 조성 완료 예정 </a:t>
            </a:r>
            <a:r>
              <a:rPr lang="en-US" altLang="ko-KR" sz="2400" b="1">
                <a:solidFill>
                  <a:srgbClr val="FFC000"/>
                </a:solidFill>
                <a:latin typeface="HY헤드라인M"/>
                <a:ea typeface="HY헤드라인M"/>
              </a:rPr>
              <a:t>– </a:t>
            </a:r>
            <a:r>
              <a:rPr lang="ko-KR" altLang="en-US" sz="2400" b="1">
                <a:solidFill>
                  <a:srgbClr val="FFC000"/>
                </a:solidFill>
                <a:latin typeface="HY헤드라인M"/>
                <a:ea typeface="HY헤드라인M"/>
              </a:rPr>
              <a:t>현재 동탄역 </a:t>
            </a:r>
            <a:r>
              <a:rPr lang="en-US" altLang="ko-KR" sz="2400" b="1">
                <a:solidFill>
                  <a:srgbClr val="FFC000"/>
                </a:solidFill>
                <a:latin typeface="HY헤드라인M"/>
                <a:ea typeface="HY헤드라인M"/>
              </a:rPr>
              <a:t>OT </a:t>
            </a:r>
            <a:r>
              <a:rPr lang="ko-KR" altLang="en-US" sz="2400" b="1">
                <a:solidFill>
                  <a:srgbClr val="FFC000"/>
                </a:solidFill>
                <a:latin typeface="HY헤드라인M"/>
                <a:ea typeface="HY헤드라인M"/>
              </a:rPr>
              <a:t>공실 미미 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457832" y="2295704"/>
            <a:ext cx="2513750" cy="41637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600" b="1">
                <a:solidFill>
                  <a:schemeClr val="bg1"/>
                </a:solidFill>
                <a:latin typeface="HY헤드라인M"/>
                <a:ea typeface="HY헤드라인M"/>
              </a:rPr>
              <a:t>수도권 주요 테크노밸리 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6698626" y="2295704"/>
            <a:ext cx="2408806" cy="406676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>
                <a:solidFill>
                  <a:schemeClr val="tx1"/>
                </a:solidFill>
                <a:latin typeface="HY헤드라인M"/>
                <a:ea typeface="HY헤드라인M"/>
              </a:rPr>
              <a:t>동탄 테크노밸리 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135433" y="2970417"/>
            <a:ext cx="1973413" cy="376499"/>
            <a:chOff x="78283" y="2970417"/>
            <a:chExt cx="1973413" cy="376499"/>
          </a:xfrm>
          <a:solidFill>
            <a:schemeClr val="bg1"/>
          </a:solidFill>
        </p:grpSpPr>
        <p:sp>
          <p:nvSpPr>
            <p:cNvPr id="25" name="TextBox 24"/>
            <p:cNvSpPr txBox="1"/>
            <p:nvPr/>
          </p:nvSpPr>
          <p:spPr>
            <a:xfrm>
              <a:off x="78283" y="2996293"/>
              <a:ext cx="713658" cy="33855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굴림"/>
                  <a:ea typeface="굴림"/>
                </a:rPr>
                <a:t>문정</a:t>
              </a:r>
            </a:p>
            <a:p>
              <a:pPr algn="ctr">
                <a:defRPr/>
              </a:pPr>
              <a:r>
                <a:rPr lang="ko-KR" altLang="en-US" sz="800" b="1">
                  <a:latin typeface="굴림"/>
                  <a:ea typeface="굴림"/>
                </a:rPr>
                <a:t>테크노밸리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01013" y="2992973"/>
              <a:ext cx="1350683" cy="35394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굴림"/>
                  <a:ea typeface="굴림"/>
                </a:rPr>
                <a:t>동탄테크노밸리가</a:t>
              </a:r>
            </a:p>
            <a:p>
              <a:pPr algn="ctr">
                <a:defRPr/>
              </a:pPr>
              <a:r>
                <a:rPr lang="ko-KR" altLang="en-US" sz="900" b="1">
                  <a:solidFill>
                    <a:srgbClr val="FF0000"/>
                  </a:solidFill>
                  <a:latin typeface="굴림"/>
                  <a:ea typeface="굴림"/>
                </a:rPr>
                <a:t>약 </a:t>
              </a:r>
              <a:r>
                <a:rPr lang="en-US" altLang="ko-KR" sz="900" b="1">
                  <a:solidFill>
                    <a:srgbClr val="FF0000"/>
                  </a:solidFill>
                  <a:latin typeface="굴림"/>
                  <a:ea typeface="굴림"/>
                </a:rPr>
                <a:t>9.5</a:t>
              </a:r>
              <a:r>
                <a:rPr lang="ko-KR" altLang="en-US" sz="900" b="1">
                  <a:solidFill>
                    <a:srgbClr val="FF0000"/>
                  </a:solidFill>
                  <a:latin typeface="굴림"/>
                  <a:ea typeface="굴림"/>
                </a:rPr>
                <a:t>배 </a:t>
              </a:r>
            </a:p>
          </p:txBody>
        </p:sp>
        <p:sp>
          <p:nvSpPr>
            <p:cNvPr id="42" name="갈매기형 수장 41"/>
            <p:cNvSpPr/>
            <p:nvPr/>
          </p:nvSpPr>
          <p:spPr>
            <a:xfrm flipH="1">
              <a:off x="780407" y="2970417"/>
              <a:ext cx="162609" cy="376498"/>
            </a:xfrm>
            <a:prstGeom prst="chevron">
              <a:avLst>
                <a:gd name="adj" fmla="val 50000"/>
              </a:avLst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1845297" y="2965927"/>
            <a:ext cx="2109881" cy="382649"/>
            <a:chOff x="1902445" y="2965927"/>
            <a:chExt cx="2109881" cy="382649"/>
          </a:xfrm>
        </p:grpSpPr>
        <p:sp>
          <p:nvSpPr>
            <p:cNvPr id="27" name="TextBox 26"/>
            <p:cNvSpPr txBox="1"/>
            <p:nvPr/>
          </p:nvSpPr>
          <p:spPr>
            <a:xfrm>
              <a:off x="1902445" y="2996293"/>
              <a:ext cx="89807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굴림"/>
                  <a:ea typeface="굴림"/>
                </a:rPr>
                <a:t>광교</a:t>
              </a:r>
            </a:p>
            <a:p>
              <a:pPr algn="ctr">
                <a:defRPr/>
              </a:pPr>
              <a:r>
                <a:rPr lang="ko-KR" altLang="en-US" sz="800" b="1">
                  <a:latin typeface="굴림"/>
                  <a:ea typeface="굴림"/>
                </a:rPr>
                <a:t>테크노밸리</a:t>
              </a:r>
              <a:endParaRPr lang="en-US" altLang="ko-KR" sz="800" b="1">
                <a:latin typeface="굴림"/>
                <a:ea typeface="굴림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661643" y="2994633"/>
              <a:ext cx="1350683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굴림"/>
                  <a:ea typeface="굴림"/>
                </a:rPr>
                <a:t>동탄테크노밸리가</a:t>
              </a:r>
            </a:p>
            <a:p>
              <a:pPr algn="ctr">
                <a:defRPr/>
              </a:pPr>
              <a:r>
                <a:rPr lang="ko-KR" altLang="en-US" sz="900" b="1">
                  <a:solidFill>
                    <a:srgbClr val="FF0000"/>
                  </a:solidFill>
                  <a:latin typeface="굴림"/>
                  <a:ea typeface="굴림"/>
                </a:rPr>
                <a:t>약 </a:t>
              </a:r>
              <a:r>
                <a:rPr lang="en-US" altLang="ko-KR" sz="900" b="1">
                  <a:solidFill>
                    <a:srgbClr val="FF0000"/>
                  </a:solidFill>
                  <a:latin typeface="굴림"/>
                  <a:ea typeface="굴림"/>
                </a:rPr>
                <a:t>6</a:t>
              </a:r>
              <a:r>
                <a:rPr lang="ko-KR" altLang="en-US" sz="900" b="1">
                  <a:solidFill>
                    <a:srgbClr val="FF0000"/>
                  </a:solidFill>
                  <a:latin typeface="굴림"/>
                  <a:ea typeface="굴림"/>
                </a:rPr>
                <a:t>배 </a:t>
              </a:r>
            </a:p>
          </p:txBody>
        </p:sp>
        <p:sp>
          <p:nvSpPr>
            <p:cNvPr id="43" name="갈매기형 수장 42"/>
            <p:cNvSpPr/>
            <p:nvPr/>
          </p:nvSpPr>
          <p:spPr>
            <a:xfrm flipH="1">
              <a:off x="2696598" y="2965927"/>
              <a:ext cx="162609" cy="376498"/>
            </a:xfrm>
            <a:prstGeom prst="chevron">
              <a:avLst>
                <a:gd name="adj" fmla="val 50000"/>
              </a:avLst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80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3608696" y="2965927"/>
            <a:ext cx="1983919" cy="380988"/>
            <a:chOff x="3747490" y="2965927"/>
            <a:chExt cx="1983919" cy="380988"/>
          </a:xfrm>
        </p:grpSpPr>
        <p:sp>
          <p:nvSpPr>
            <p:cNvPr id="30" name="TextBox 29"/>
            <p:cNvSpPr txBox="1"/>
            <p:nvPr/>
          </p:nvSpPr>
          <p:spPr>
            <a:xfrm>
              <a:off x="3747490" y="2992973"/>
              <a:ext cx="898072" cy="3388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굴림"/>
                  <a:ea typeface="굴림"/>
                </a:rPr>
                <a:t>판교</a:t>
              </a:r>
            </a:p>
            <a:p>
              <a:pPr algn="ctr">
                <a:defRPr/>
              </a:pPr>
              <a:r>
                <a:rPr lang="ko-KR" altLang="en-US" sz="800" b="1">
                  <a:latin typeface="굴림"/>
                  <a:ea typeface="굴림"/>
                </a:rPr>
                <a:t>테크노밸리</a:t>
              </a:r>
              <a:endParaRPr lang="en-US" altLang="ko-KR" sz="800" b="1">
                <a:latin typeface="굴림"/>
                <a:ea typeface="굴림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0726" y="2992972"/>
              <a:ext cx="1350683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굴림"/>
                  <a:ea typeface="굴림"/>
                </a:rPr>
                <a:t>동탄테크노밸리가</a:t>
              </a:r>
            </a:p>
            <a:p>
              <a:pPr algn="ctr">
                <a:defRPr/>
              </a:pPr>
              <a:r>
                <a:rPr lang="ko-KR" altLang="en-US" sz="900" b="1">
                  <a:solidFill>
                    <a:srgbClr val="FF0000"/>
                  </a:solidFill>
                  <a:latin typeface="굴림"/>
                  <a:ea typeface="굴림"/>
                </a:rPr>
                <a:t>약 </a:t>
              </a:r>
              <a:r>
                <a:rPr lang="en-US" altLang="ko-KR" sz="900" b="1">
                  <a:solidFill>
                    <a:srgbClr val="FF0000"/>
                  </a:solidFill>
                  <a:latin typeface="굴림"/>
                  <a:ea typeface="굴림"/>
                </a:rPr>
                <a:t>2.3</a:t>
              </a:r>
              <a:r>
                <a:rPr lang="ko-KR" altLang="en-US" sz="900" b="1">
                  <a:solidFill>
                    <a:srgbClr val="FF0000"/>
                  </a:solidFill>
                  <a:latin typeface="굴림"/>
                  <a:ea typeface="굴림"/>
                </a:rPr>
                <a:t>배 </a:t>
              </a:r>
            </a:p>
          </p:txBody>
        </p:sp>
        <p:sp>
          <p:nvSpPr>
            <p:cNvPr id="44" name="갈매기형 수장 43"/>
            <p:cNvSpPr/>
            <p:nvPr/>
          </p:nvSpPr>
          <p:spPr>
            <a:xfrm flipH="1">
              <a:off x="4472794" y="2965927"/>
              <a:ext cx="162609" cy="376498"/>
            </a:xfrm>
            <a:prstGeom prst="chevron">
              <a:avLst>
                <a:gd name="adj" fmla="val 50000"/>
              </a:avLst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800">
                <a:solidFill>
                  <a:schemeClr val="tx1"/>
                </a:solidFill>
              </a:endParaRPr>
            </a:p>
          </p:txBody>
        </p:sp>
      </p:grpSp>
      <p:sp>
        <p:nvSpPr>
          <p:cNvPr id="7" name="모서리가 둥근 직사각형 6"/>
          <p:cNvSpPr/>
          <p:nvPr/>
        </p:nvSpPr>
        <p:spPr>
          <a:xfrm>
            <a:off x="89807" y="2767693"/>
            <a:ext cx="5502729" cy="3869871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1" name="갈매기형 수장 40"/>
          <p:cNvSpPr/>
          <p:nvPr/>
        </p:nvSpPr>
        <p:spPr>
          <a:xfrm rot="10800000">
            <a:off x="5220401" y="3572194"/>
            <a:ext cx="1217799" cy="1801075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0"/>
          </p:nvPr>
        </p:nvSpPr>
        <p:spPr>
          <a:xfrm>
            <a:off x="7502208" y="6380648"/>
            <a:ext cx="2311400" cy="365125"/>
          </a:xfrm>
        </p:spPr>
        <p:txBody>
          <a:bodyPr/>
          <a:lstStyle/>
          <a:p>
            <a:fld id="{85DB65C2-8454-4DE7-ADA6-BA48C69B9B5C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" t="18202" r="1218" b="9530"/>
          <a:stretch/>
        </p:blipFill>
        <p:spPr>
          <a:xfrm>
            <a:off x="1338582" y="1033082"/>
            <a:ext cx="7399018" cy="5777237"/>
          </a:xfrm>
          <a:prstGeom prst="rect">
            <a:avLst/>
          </a:prstGeom>
        </p:spPr>
      </p:pic>
      <p:cxnSp>
        <p:nvCxnSpPr>
          <p:cNvPr id="9" name="직선 연결선 8"/>
          <p:cNvCxnSpPr>
            <a:stCxn id="2" idx="6"/>
            <a:endCxn id="10" idx="0"/>
          </p:cNvCxnSpPr>
          <p:nvPr/>
        </p:nvCxnSpPr>
        <p:spPr>
          <a:xfrm flipH="1">
            <a:off x="1780144" y="1736344"/>
            <a:ext cx="1027350" cy="6351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자유형 1"/>
          <p:cNvSpPr/>
          <p:nvPr/>
        </p:nvSpPr>
        <p:spPr>
          <a:xfrm>
            <a:off x="2628900" y="1033875"/>
            <a:ext cx="600075" cy="702469"/>
          </a:xfrm>
          <a:custGeom>
            <a:avLst/>
            <a:gdLst>
              <a:gd name="connsiteX0" fmla="*/ 0 w 600075"/>
              <a:gd name="connsiteY0" fmla="*/ 0 h 702469"/>
              <a:gd name="connsiteX1" fmla="*/ 45244 w 600075"/>
              <a:gd name="connsiteY1" fmla="*/ 128587 h 702469"/>
              <a:gd name="connsiteX2" fmla="*/ 76200 w 600075"/>
              <a:gd name="connsiteY2" fmla="*/ 235744 h 702469"/>
              <a:gd name="connsiteX3" fmla="*/ 100013 w 600075"/>
              <a:gd name="connsiteY3" fmla="*/ 292894 h 702469"/>
              <a:gd name="connsiteX4" fmla="*/ 119063 w 600075"/>
              <a:gd name="connsiteY4" fmla="*/ 407194 h 702469"/>
              <a:gd name="connsiteX5" fmla="*/ 150019 w 600075"/>
              <a:gd name="connsiteY5" fmla="*/ 585787 h 702469"/>
              <a:gd name="connsiteX6" fmla="*/ 178594 w 600075"/>
              <a:gd name="connsiteY6" fmla="*/ 702469 h 702469"/>
              <a:gd name="connsiteX7" fmla="*/ 597694 w 600075"/>
              <a:gd name="connsiteY7" fmla="*/ 621506 h 702469"/>
              <a:gd name="connsiteX8" fmla="*/ 576263 w 600075"/>
              <a:gd name="connsiteY8" fmla="*/ 564356 h 702469"/>
              <a:gd name="connsiteX9" fmla="*/ 600075 w 600075"/>
              <a:gd name="connsiteY9" fmla="*/ 519112 h 702469"/>
              <a:gd name="connsiteX10" fmla="*/ 500063 w 600075"/>
              <a:gd name="connsiteY10" fmla="*/ 0 h 702469"/>
              <a:gd name="connsiteX11" fmla="*/ 0 w 600075"/>
              <a:gd name="connsiteY11" fmla="*/ 0 h 702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0075" h="702469">
                <a:moveTo>
                  <a:pt x="0" y="0"/>
                </a:moveTo>
                <a:lnTo>
                  <a:pt x="45244" y="128587"/>
                </a:lnTo>
                <a:lnTo>
                  <a:pt x="76200" y="235744"/>
                </a:lnTo>
                <a:lnTo>
                  <a:pt x="100013" y="292894"/>
                </a:lnTo>
                <a:lnTo>
                  <a:pt x="119063" y="407194"/>
                </a:lnTo>
                <a:lnTo>
                  <a:pt x="150019" y="585787"/>
                </a:lnTo>
                <a:lnTo>
                  <a:pt x="178594" y="702469"/>
                </a:lnTo>
                <a:lnTo>
                  <a:pt x="597694" y="621506"/>
                </a:lnTo>
                <a:lnTo>
                  <a:pt x="576263" y="564356"/>
                </a:lnTo>
                <a:lnTo>
                  <a:pt x="600075" y="519112"/>
                </a:lnTo>
                <a:lnTo>
                  <a:pt x="50006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442755"/>
              </p:ext>
            </p:extLst>
          </p:nvPr>
        </p:nvGraphicFramePr>
        <p:xfrm>
          <a:off x="349211" y="2719822"/>
          <a:ext cx="2862536" cy="1932412"/>
        </p:xfrm>
        <a:graphic>
          <a:graphicData uri="http://schemas.openxmlformats.org/drawingml/2006/table">
            <a:tbl>
              <a:tblPr lastRow="1" bandRow="1">
                <a:tableStyleId>{5C22544A-7EE6-4342-B048-85BDC9FD1C3A}</a:tableStyleId>
              </a:tblPr>
              <a:tblGrid>
                <a:gridCol w="1431268">
                  <a:extLst>
                    <a:ext uri="{9D8B030D-6E8A-4147-A177-3AD203B41FA5}">
                      <a16:colId xmlns="" xmlns:a16="http://schemas.microsoft.com/office/drawing/2014/main" val="1392180909"/>
                    </a:ext>
                  </a:extLst>
                </a:gridCol>
                <a:gridCol w="1431268">
                  <a:extLst>
                    <a:ext uri="{9D8B030D-6E8A-4147-A177-3AD203B41FA5}">
                      <a16:colId xmlns="" xmlns:a16="http://schemas.microsoft.com/office/drawing/2014/main" val="968577884"/>
                    </a:ext>
                  </a:extLst>
                </a:gridCol>
              </a:tblGrid>
              <a:tr h="2626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삼성반도체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화성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65925454"/>
                  </a:ext>
                </a:extLst>
              </a:tr>
              <a:tr h="2626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삼성반도체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기흥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6776473"/>
                  </a:ext>
                </a:extLst>
              </a:tr>
              <a:tr h="2626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삼성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DSR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11540542"/>
                  </a:ext>
                </a:extLst>
              </a:tr>
              <a:tr h="2626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삼성전자연수원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01185052"/>
                  </a:ext>
                </a:extLst>
              </a:tr>
              <a:tr h="2626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첨단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IT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72248938"/>
                  </a:ext>
                </a:extLst>
              </a:tr>
              <a:tr h="2626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삼성종합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기술원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8039289"/>
                  </a:ext>
                </a:extLst>
              </a:tr>
              <a:tr h="2864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만명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9922417"/>
                  </a:ext>
                </a:extLst>
              </a:tr>
            </a:tbl>
          </a:graphicData>
        </a:graphic>
      </p:graphicFrame>
      <p:sp>
        <p:nvSpPr>
          <p:cNvPr id="17" name="자유형 16"/>
          <p:cNvSpPr/>
          <p:nvPr/>
        </p:nvSpPr>
        <p:spPr>
          <a:xfrm>
            <a:off x="3954780" y="1011491"/>
            <a:ext cx="784860" cy="342900"/>
          </a:xfrm>
          <a:custGeom>
            <a:avLst/>
            <a:gdLst>
              <a:gd name="connsiteX0" fmla="*/ 0 w 784860"/>
              <a:gd name="connsiteY0" fmla="*/ 15240 h 342900"/>
              <a:gd name="connsiteX1" fmla="*/ 53340 w 784860"/>
              <a:gd name="connsiteY1" fmla="*/ 76200 h 342900"/>
              <a:gd name="connsiteX2" fmla="*/ 121920 w 784860"/>
              <a:gd name="connsiteY2" fmla="*/ 99060 h 342900"/>
              <a:gd name="connsiteX3" fmla="*/ 205740 w 784860"/>
              <a:gd name="connsiteY3" fmla="*/ 152400 h 342900"/>
              <a:gd name="connsiteX4" fmla="*/ 266700 w 784860"/>
              <a:gd name="connsiteY4" fmla="*/ 220980 h 342900"/>
              <a:gd name="connsiteX5" fmla="*/ 358140 w 784860"/>
              <a:gd name="connsiteY5" fmla="*/ 289560 h 342900"/>
              <a:gd name="connsiteX6" fmla="*/ 449580 w 784860"/>
              <a:gd name="connsiteY6" fmla="*/ 342900 h 342900"/>
              <a:gd name="connsiteX7" fmla="*/ 586740 w 784860"/>
              <a:gd name="connsiteY7" fmla="*/ 342900 h 342900"/>
              <a:gd name="connsiteX8" fmla="*/ 678180 w 784860"/>
              <a:gd name="connsiteY8" fmla="*/ 297180 h 342900"/>
              <a:gd name="connsiteX9" fmla="*/ 754380 w 784860"/>
              <a:gd name="connsiteY9" fmla="*/ 228600 h 342900"/>
              <a:gd name="connsiteX10" fmla="*/ 784860 w 784860"/>
              <a:gd name="connsiteY10" fmla="*/ 0 h 342900"/>
              <a:gd name="connsiteX11" fmla="*/ 0 w 784860"/>
              <a:gd name="connsiteY11" fmla="*/ 1524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4860" h="342900">
                <a:moveTo>
                  <a:pt x="0" y="15240"/>
                </a:moveTo>
                <a:lnTo>
                  <a:pt x="53340" y="76200"/>
                </a:lnTo>
                <a:lnTo>
                  <a:pt x="121920" y="99060"/>
                </a:lnTo>
                <a:lnTo>
                  <a:pt x="205740" y="152400"/>
                </a:lnTo>
                <a:lnTo>
                  <a:pt x="266700" y="220980"/>
                </a:lnTo>
                <a:lnTo>
                  <a:pt x="358140" y="289560"/>
                </a:lnTo>
                <a:lnTo>
                  <a:pt x="449580" y="342900"/>
                </a:lnTo>
                <a:lnTo>
                  <a:pt x="586740" y="342900"/>
                </a:lnTo>
                <a:lnTo>
                  <a:pt x="678180" y="297180"/>
                </a:lnTo>
                <a:lnTo>
                  <a:pt x="754380" y="228600"/>
                </a:lnTo>
                <a:lnTo>
                  <a:pt x="78486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>
            <a:endCxn id="10" idx="0"/>
          </p:cNvCxnSpPr>
          <p:nvPr/>
        </p:nvCxnSpPr>
        <p:spPr>
          <a:xfrm flipH="1">
            <a:off x="1780144" y="1298717"/>
            <a:ext cx="2480706" cy="10728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75460" y="1152706"/>
            <a:ext cx="629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화성</a:t>
            </a:r>
          </a:p>
        </p:txBody>
      </p:sp>
      <p:sp>
        <p:nvSpPr>
          <p:cNvPr id="29" name="자유형 28"/>
          <p:cNvSpPr/>
          <p:nvPr/>
        </p:nvSpPr>
        <p:spPr>
          <a:xfrm>
            <a:off x="4194175" y="1083881"/>
            <a:ext cx="1546225" cy="876300"/>
          </a:xfrm>
          <a:custGeom>
            <a:avLst/>
            <a:gdLst>
              <a:gd name="connsiteX0" fmla="*/ 260350 w 1546225"/>
              <a:gd name="connsiteY0" fmla="*/ 295275 h 876300"/>
              <a:gd name="connsiteX1" fmla="*/ 219075 w 1546225"/>
              <a:gd name="connsiteY1" fmla="*/ 460375 h 876300"/>
              <a:gd name="connsiteX2" fmla="*/ 0 w 1546225"/>
              <a:gd name="connsiteY2" fmla="*/ 796925 h 876300"/>
              <a:gd name="connsiteX3" fmla="*/ 22225 w 1546225"/>
              <a:gd name="connsiteY3" fmla="*/ 873125 h 876300"/>
              <a:gd name="connsiteX4" fmla="*/ 847725 w 1546225"/>
              <a:gd name="connsiteY4" fmla="*/ 876300 h 876300"/>
              <a:gd name="connsiteX5" fmla="*/ 847725 w 1546225"/>
              <a:gd name="connsiteY5" fmla="*/ 790575 h 876300"/>
              <a:gd name="connsiteX6" fmla="*/ 1016000 w 1546225"/>
              <a:gd name="connsiteY6" fmla="*/ 784225 h 876300"/>
              <a:gd name="connsiteX7" fmla="*/ 1035050 w 1546225"/>
              <a:gd name="connsiteY7" fmla="*/ 711200 h 876300"/>
              <a:gd name="connsiteX8" fmla="*/ 1177925 w 1546225"/>
              <a:gd name="connsiteY8" fmla="*/ 704850 h 876300"/>
              <a:gd name="connsiteX9" fmla="*/ 1168400 w 1546225"/>
              <a:gd name="connsiteY9" fmla="*/ 581025 h 876300"/>
              <a:gd name="connsiteX10" fmla="*/ 1158875 w 1546225"/>
              <a:gd name="connsiteY10" fmla="*/ 536575 h 876300"/>
              <a:gd name="connsiteX11" fmla="*/ 1270000 w 1546225"/>
              <a:gd name="connsiteY11" fmla="*/ 444500 h 876300"/>
              <a:gd name="connsiteX12" fmla="*/ 1273175 w 1546225"/>
              <a:gd name="connsiteY12" fmla="*/ 355600 h 876300"/>
              <a:gd name="connsiteX13" fmla="*/ 1387475 w 1546225"/>
              <a:gd name="connsiteY13" fmla="*/ 330200 h 876300"/>
              <a:gd name="connsiteX14" fmla="*/ 1403350 w 1546225"/>
              <a:gd name="connsiteY14" fmla="*/ 377825 h 876300"/>
              <a:gd name="connsiteX15" fmla="*/ 1495425 w 1546225"/>
              <a:gd name="connsiteY15" fmla="*/ 384175 h 876300"/>
              <a:gd name="connsiteX16" fmla="*/ 1539875 w 1546225"/>
              <a:gd name="connsiteY16" fmla="*/ 374650 h 876300"/>
              <a:gd name="connsiteX17" fmla="*/ 1546225 w 1546225"/>
              <a:gd name="connsiteY17" fmla="*/ 346075 h 876300"/>
              <a:gd name="connsiteX18" fmla="*/ 1498600 w 1546225"/>
              <a:gd name="connsiteY18" fmla="*/ 304800 h 876300"/>
              <a:gd name="connsiteX19" fmla="*/ 1498600 w 1546225"/>
              <a:gd name="connsiteY19" fmla="*/ 22225 h 876300"/>
              <a:gd name="connsiteX20" fmla="*/ 1355725 w 1546225"/>
              <a:gd name="connsiteY20" fmla="*/ 0 h 876300"/>
              <a:gd name="connsiteX21" fmla="*/ 1219200 w 1546225"/>
              <a:gd name="connsiteY21" fmla="*/ 0 h 876300"/>
              <a:gd name="connsiteX22" fmla="*/ 1209675 w 1546225"/>
              <a:gd name="connsiteY22" fmla="*/ 57150 h 876300"/>
              <a:gd name="connsiteX23" fmla="*/ 1063625 w 1546225"/>
              <a:gd name="connsiteY23" fmla="*/ 130175 h 876300"/>
              <a:gd name="connsiteX24" fmla="*/ 984250 w 1546225"/>
              <a:gd name="connsiteY24" fmla="*/ 200025 h 876300"/>
              <a:gd name="connsiteX25" fmla="*/ 962025 w 1546225"/>
              <a:gd name="connsiteY25" fmla="*/ 263525 h 876300"/>
              <a:gd name="connsiteX26" fmla="*/ 796925 w 1546225"/>
              <a:gd name="connsiteY26" fmla="*/ 298450 h 876300"/>
              <a:gd name="connsiteX27" fmla="*/ 771525 w 1546225"/>
              <a:gd name="connsiteY27" fmla="*/ 358775 h 876300"/>
              <a:gd name="connsiteX28" fmla="*/ 260350 w 1546225"/>
              <a:gd name="connsiteY28" fmla="*/ 295275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546225" h="876300">
                <a:moveTo>
                  <a:pt x="260350" y="295275"/>
                </a:moveTo>
                <a:lnTo>
                  <a:pt x="219075" y="460375"/>
                </a:lnTo>
                <a:lnTo>
                  <a:pt x="0" y="796925"/>
                </a:lnTo>
                <a:lnTo>
                  <a:pt x="22225" y="873125"/>
                </a:lnTo>
                <a:lnTo>
                  <a:pt x="847725" y="876300"/>
                </a:lnTo>
                <a:lnTo>
                  <a:pt x="847725" y="790575"/>
                </a:lnTo>
                <a:lnTo>
                  <a:pt x="1016000" y="784225"/>
                </a:lnTo>
                <a:lnTo>
                  <a:pt x="1035050" y="711200"/>
                </a:lnTo>
                <a:lnTo>
                  <a:pt x="1177925" y="704850"/>
                </a:lnTo>
                <a:lnTo>
                  <a:pt x="1168400" y="581025"/>
                </a:lnTo>
                <a:lnTo>
                  <a:pt x="1158875" y="536575"/>
                </a:lnTo>
                <a:lnTo>
                  <a:pt x="1270000" y="444500"/>
                </a:lnTo>
                <a:lnTo>
                  <a:pt x="1273175" y="355600"/>
                </a:lnTo>
                <a:lnTo>
                  <a:pt x="1387475" y="330200"/>
                </a:lnTo>
                <a:lnTo>
                  <a:pt x="1403350" y="377825"/>
                </a:lnTo>
                <a:lnTo>
                  <a:pt x="1495425" y="384175"/>
                </a:lnTo>
                <a:lnTo>
                  <a:pt x="1539875" y="374650"/>
                </a:lnTo>
                <a:lnTo>
                  <a:pt x="1546225" y="346075"/>
                </a:lnTo>
                <a:lnTo>
                  <a:pt x="1498600" y="304800"/>
                </a:lnTo>
                <a:lnTo>
                  <a:pt x="1498600" y="22225"/>
                </a:lnTo>
                <a:lnTo>
                  <a:pt x="1355725" y="0"/>
                </a:lnTo>
                <a:lnTo>
                  <a:pt x="1219200" y="0"/>
                </a:lnTo>
                <a:lnTo>
                  <a:pt x="1209675" y="57150"/>
                </a:lnTo>
                <a:lnTo>
                  <a:pt x="1063625" y="130175"/>
                </a:lnTo>
                <a:lnTo>
                  <a:pt x="984250" y="200025"/>
                </a:lnTo>
                <a:lnTo>
                  <a:pt x="962025" y="263525"/>
                </a:lnTo>
                <a:lnTo>
                  <a:pt x="796925" y="298450"/>
                </a:lnTo>
                <a:lnTo>
                  <a:pt x="771525" y="358775"/>
                </a:lnTo>
                <a:lnTo>
                  <a:pt x="260350" y="29527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4405312" y="1523231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테크노밸리</a:t>
            </a:r>
            <a:endParaRPr lang="ko-KR" altLang="en-US" sz="1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32" name="직선 연결선 31"/>
          <p:cNvCxnSpPr>
            <a:stCxn id="29" idx="6"/>
            <a:endCxn id="35" idx="0"/>
          </p:cNvCxnSpPr>
          <p:nvPr/>
        </p:nvCxnSpPr>
        <p:spPr>
          <a:xfrm>
            <a:off x="5210175" y="1868106"/>
            <a:ext cx="3161983" cy="10200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6930708" y="2888132"/>
            <a:ext cx="2882900" cy="3512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테크노밸리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903227"/>
              </p:ext>
            </p:extLst>
          </p:nvPr>
        </p:nvGraphicFramePr>
        <p:xfrm>
          <a:off x="6930708" y="3244255"/>
          <a:ext cx="2882900" cy="560812"/>
        </p:xfrm>
        <a:graphic>
          <a:graphicData uri="http://schemas.openxmlformats.org/drawingml/2006/table">
            <a:tbl>
              <a:tblPr lastRow="1" bandRow="1">
                <a:tableStyleId>{5C22544A-7EE6-4342-B048-85BDC9FD1C3A}</a:tableStyleId>
              </a:tblPr>
              <a:tblGrid>
                <a:gridCol w="1849352">
                  <a:extLst>
                    <a:ext uri="{9D8B030D-6E8A-4147-A177-3AD203B41FA5}">
                      <a16:colId xmlns="" xmlns:a16="http://schemas.microsoft.com/office/drawing/2014/main" val="1392180909"/>
                    </a:ext>
                  </a:extLst>
                </a:gridCol>
                <a:gridCol w="1033548">
                  <a:extLst>
                    <a:ext uri="{9D8B030D-6E8A-4147-A177-3AD203B41FA5}">
                      <a16:colId xmlns="" xmlns:a16="http://schemas.microsoft.com/office/drawing/2014/main" val="968577884"/>
                    </a:ext>
                  </a:extLst>
                </a:gridCol>
              </a:tblGrid>
              <a:tr h="2626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 입주 및 예정 근로자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65925454"/>
                  </a:ext>
                </a:extLst>
              </a:tr>
              <a:tr h="2864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최종 </a:t>
                      </a:r>
                      <a:r>
                        <a:rPr lang="ko-KR" altLang="en-US" sz="12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수용인구</a:t>
                      </a:r>
                      <a:endParaRPr lang="ko-KR" altLang="en-US" sz="12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만명</a:t>
                      </a:r>
                    </a:p>
                  </a:txBody>
                  <a:tcPr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9922417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036784" y="5445653"/>
            <a:ext cx="3690187" cy="133882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판교 테크노밸리보다</a:t>
            </a:r>
            <a:endParaRPr lang="en-US" altLang="ko-KR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면적 약 </a:t>
            </a:r>
            <a:r>
              <a:rPr lang="en-US" altLang="ko-KR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배</a:t>
            </a:r>
            <a:r>
              <a:rPr lang="en-US" altLang="ko-KR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근로자수 약 </a:t>
            </a:r>
            <a:r>
              <a:rPr lang="en-US" altLang="ko-KR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배 증가</a:t>
            </a:r>
            <a:endParaRPr lang="en-US" altLang="ko-KR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당 현장 인근 근로자 총 </a:t>
            </a:r>
            <a:r>
              <a:rPr lang="en-US" altLang="ko-KR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44</a:t>
            </a:r>
            <a:r>
              <a:rPr lang="ko-KR" altLang="en-US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만명</a:t>
            </a:r>
            <a:r>
              <a:rPr lang="en-US" altLang="ko-KR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!</a:t>
            </a:r>
            <a:endParaRPr lang="ko-KR" altLang="en-US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01916" y="1009751"/>
            <a:ext cx="629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기흥</a:t>
            </a:r>
          </a:p>
        </p:txBody>
      </p:sp>
      <p:sp>
        <p:nvSpPr>
          <p:cNvPr id="23" name="Text Box 65"/>
          <p:cNvSpPr txBox="1">
            <a:spLocks noChangeArrowheads="1"/>
          </p:cNvSpPr>
          <p:nvPr/>
        </p:nvSpPr>
        <p:spPr bwMode="auto">
          <a:xfrm>
            <a:off x="-6772" y="464769"/>
            <a:ext cx="9134296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대기업 산업단기 기반 자급적 신도시로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구매력 높은 삼성전자 근무자 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14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만명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근무</a:t>
            </a:r>
            <a:endParaRPr kumimoji="0" lang="ko-KR" altLang="en-US" sz="1600" dirty="0">
              <a:solidFill>
                <a:srgbClr val="FFC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3764692" y="4168346"/>
            <a:ext cx="1087394" cy="1960605"/>
          </a:xfrm>
          <a:custGeom>
            <a:avLst/>
            <a:gdLst>
              <a:gd name="connsiteX0" fmla="*/ 453081 w 1087394"/>
              <a:gd name="connsiteY0" fmla="*/ 90616 h 1960605"/>
              <a:gd name="connsiteX1" fmla="*/ 650789 w 1087394"/>
              <a:gd name="connsiteY1" fmla="*/ 90616 h 1960605"/>
              <a:gd name="connsiteX2" fmla="*/ 659027 w 1087394"/>
              <a:gd name="connsiteY2" fmla="*/ 16476 h 1960605"/>
              <a:gd name="connsiteX3" fmla="*/ 1087394 w 1087394"/>
              <a:gd name="connsiteY3" fmla="*/ 0 h 1960605"/>
              <a:gd name="connsiteX4" fmla="*/ 1037967 w 1087394"/>
              <a:gd name="connsiteY4" fmla="*/ 757881 h 1960605"/>
              <a:gd name="connsiteX5" fmla="*/ 634313 w 1087394"/>
              <a:gd name="connsiteY5" fmla="*/ 1960605 h 1960605"/>
              <a:gd name="connsiteX6" fmla="*/ 0 w 1087394"/>
              <a:gd name="connsiteY6" fmla="*/ 1812324 h 1960605"/>
              <a:gd name="connsiteX7" fmla="*/ 461319 w 1087394"/>
              <a:gd name="connsiteY7" fmla="*/ 403654 h 1960605"/>
              <a:gd name="connsiteX8" fmla="*/ 453081 w 1087394"/>
              <a:gd name="connsiteY8" fmla="*/ 90616 h 196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7394" h="1960605">
                <a:moveTo>
                  <a:pt x="453081" y="90616"/>
                </a:moveTo>
                <a:lnTo>
                  <a:pt x="650789" y="90616"/>
                </a:lnTo>
                <a:lnTo>
                  <a:pt x="659027" y="16476"/>
                </a:lnTo>
                <a:lnTo>
                  <a:pt x="1087394" y="0"/>
                </a:lnTo>
                <a:lnTo>
                  <a:pt x="1037967" y="757881"/>
                </a:lnTo>
                <a:lnTo>
                  <a:pt x="634313" y="1960605"/>
                </a:lnTo>
                <a:lnTo>
                  <a:pt x="0" y="1812324"/>
                </a:lnTo>
                <a:lnTo>
                  <a:pt x="461319" y="403654"/>
                </a:lnTo>
                <a:lnTo>
                  <a:pt x="453081" y="90616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 flipV="1">
            <a:off x="1780144" y="4720422"/>
            <a:ext cx="2414031" cy="6813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381848" y="5401790"/>
            <a:ext cx="2882900" cy="35123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동탄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일반산단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680081"/>
              </p:ext>
            </p:extLst>
          </p:nvPr>
        </p:nvGraphicFramePr>
        <p:xfrm>
          <a:off x="381848" y="5761155"/>
          <a:ext cx="2882900" cy="274320"/>
        </p:xfrm>
        <a:graphic>
          <a:graphicData uri="http://schemas.openxmlformats.org/drawingml/2006/table">
            <a:tbl>
              <a:tblPr lastRow="1" bandRow="1">
                <a:tableStyleId>{5C22544A-7EE6-4342-B048-85BDC9FD1C3A}</a:tableStyleId>
              </a:tblPr>
              <a:tblGrid>
                <a:gridCol w="1849352">
                  <a:extLst>
                    <a:ext uri="{9D8B030D-6E8A-4147-A177-3AD203B41FA5}">
                      <a16:colId xmlns="" xmlns:a16="http://schemas.microsoft.com/office/drawing/2014/main" val="1392180909"/>
                    </a:ext>
                  </a:extLst>
                </a:gridCol>
                <a:gridCol w="1033548">
                  <a:extLst>
                    <a:ext uri="{9D8B030D-6E8A-4147-A177-3AD203B41FA5}">
                      <a16:colId xmlns="" xmlns:a16="http://schemas.microsoft.com/office/drawing/2014/main" val="968577884"/>
                    </a:ext>
                  </a:extLst>
                </a:gridCol>
              </a:tblGrid>
              <a:tr h="2626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입주 근로자</a:t>
                      </a:r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만명</a:t>
                      </a:r>
                    </a:p>
                  </a:txBody>
                  <a:tcPr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65925454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338694" y="2371518"/>
            <a:ext cx="2882900" cy="351235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삼 성 전 자</a:t>
            </a:r>
          </a:p>
        </p:txBody>
      </p:sp>
      <p:grpSp>
        <p:nvGrpSpPr>
          <p:cNvPr id="27" name="그룹 26"/>
          <p:cNvGrpSpPr/>
          <p:nvPr/>
        </p:nvGrpSpPr>
        <p:grpSpPr>
          <a:xfrm rot="8127536">
            <a:off x="5220514" y="1931696"/>
            <a:ext cx="204794" cy="362300"/>
            <a:chOff x="4559181" y="1502377"/>
            <a:chExt cx="204794" cy="362300"/>
          </a:xfrm>
          <a:effectLst>
            <a:outerShdw blurRad="50800" dist="50800" dir="4200000" sx="92000" sy="92000" algn="ctr" rotWithShape="0">
              <a:schemeClr val="tx1"/>
            </a:outerShdw>
          </a:effectLst>
        </p:grpSpPr>
        <p:grpSp>
          <p:nvGrpSpPr>
            <p:cNvPr id="28" name="그룹 27"/>
            <p:cNvGrpSpPr/>
            <p:nvPr/>
          </p:nvGrpSpPr>
          <p:grpSpPr>
            <a:xfrm>
              <a:off x="4559181" y="1502377"/>
              <a:ext cx="204794" cy="362300"/>
              <a:chOff x="5031232" y="1254912"/>
              <a:chExt cx="204794" cy="362300"/>
            </a:xfrm>
          </p:grpSpPr>
          <p:sp>
            <p:nvSpPr>
              <p:cNvPr id="37" name="이등변 삼각형 36"/>
              <p:cNvSpPr/>
              <p:nvPr/>
            </p:nvSpPr>
            <p:spPr>
              <a:xfrm rot="10800000">
                <a:off x="5051076" y="1355724"/>
                <a:ext cx="165107" cy="261488"/>
              </a:xfrm>
              <a:prstGeom prst="triangl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타원 37"/>
              <p:cNvSpPr/>
              <p:nvPr/>
            </p:nvSpPr>
            <p:spPr>
              <a:xfrm>
                <a:off x="5031232" y="1254912"/>
                <a:ext cx="204794" cy="20479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4" name="포인트가 5개인 별 33"/>
            <p:cNvSpPr/>
            <p:nvPr/>
          </p:nvSpPr>
          <p:spPr>
            <a:xfrm>
              <a:off x="4615541" y="1558209"/>
              <a:ext cx="92075" cy="92075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직사각형 2"/>
          <p:cNvSpPr/>
          <p:nvPr/>
        </p:nvSpPr>
        <p:spPr>
          <a:xfrm>
            <a:off x="5024696" y="1890337"/>
            <a:ext cx="201354" cy="7772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35977" y="1800181"/>
            <a:ext cx="13233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solidFill>
                  <a:srgbClr val="FF0000"/>
                </a:solidFill>
              </a:rPr>
              <a:t>site</a:t>
            </a:r>
            <a:endParaRPr lang="ko-KR" altLang="en-US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698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 bwMode="auto">
          <a:xfrm>
            <a:off x="-6772" y="464769"/>
            <a:ext cx="850582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동탄 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테크노밸리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중심지원용지만 오피스텔 건축 가능</a:t>
            </a:r>
            <a:endParaRPr kumimoji="0" lang="ko-KR" altLang="en-US" sz="1600" dirty="0">
              <a:solidFill>
                <a:srgbClr val="FFC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72" y="1080945"/>
            <a:ext cx="6450243" cy="4098870"/>
          </a:xfrm>
          <a:prstGeom prst="rect">
            <a:avLst/>
          </a:prstGeom>
        </p:spPr>
      </p:pic>
      <p:sp>
        <p:nvSpPr>
          <p:cNvPr id="14" name="타원 13"/>
          <p:cNvSpPr/>
          <p:nvPr/>
        </p:nvSpPr>
        <p:spPr>
          <a:xfrm>
            <a:off x="1976053" y="3164070"/>
            <a:ext cx="825190" cy="84776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3620878" y="3152919"/>
            <a:ext cx="846461" cy="84776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4793875" y="2033271"/>
            <a:ext cx="527911" cy="54235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054" y="3498286"/>
            <a:ext cx="3249582" cy="3104508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6582584" y="4515475"/>
            <a:ext cx="3239052" cy="3304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5435" y="956042"/>
            <a:ext cx="3380566" cy="260054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8995" y="5587131"/>
            <a:ext cx="6476440" cy="10156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126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 </a:t>
            </a:r>
            <a:r>
              <a:rPr lang="ko-KR" altLang="en-US" sz="28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테크노밸리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지원용지 중</a:t>
            </a:r>
            <a:endParaRPr lang="en-US" altLang="ko-KR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32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 </a:t>
            </a:r>
            <a:r>
              <a:rPr lang="en-US" altLang="ko-KR" sz="32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r>
              <a:rPr lang="ko-KR" altLang="en-US" sz="32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 필지만 </a:t>
            </a:r>
            <a:r>
              <a:rPr lang="ko-KR" altLang="en-US" sz="32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오피스텔 건축 허용</a:t>
            </a:r>
            <a:r>
              <a:rPr lang="en-US" altLang="ko-KR" sz="32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!</a:t>
            </a:r>
            <a:endParaRPr lang="ko-KR" altLang="en-US" sz="32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3681248" y="4138448"/>
            <a:ext cx="488731" cy="2601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634629" y="4087308"/>
            <a:ext cx="187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SITE</a:t>
            </a:r>
            <a:endParaRPr lang="ko-KR" altLang="en-US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9071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l="1" t="4293" r="30744"/>
          <a:stretch/>
        </p:blipFill>
        <p:spPr>
          <a:xfrm>
            <a:off x="168147" y="1562222"/>
            <a:ext cx="5966273" cy="5188826"/>
          </a:xfrm>
          <a:prstGeom prst="rect">
            <a:avLst/>
          </a:prstGeom>
          <a:solidFill>
            <a:srgbClr val="002060"/>
          </a:solidFill>
          <a:ln>
            <a:solidFill>
              <a:srgbClr val="09FF20"/>
            </a:solidFill>
            <a:prstDash val="sysDot"/>
          </a:ln>
        </p:spPr>
      </p:pic>
      <p:sp>
        <p:nvSpPr>
          <p:cNvPr id="16" name="직사각형 15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 Box 65"/>
          <p:cNvSpPr txBox="1">
            <a:spLocks noChangeArrowheads="1"/>
          </p:cNvSpPr>
          <p:nvPr/>
        </p:nvSpPr>
        <p:spPr bwMode="auto">
          <a:xfrm>
            <a:off x="-6772" y="464769"/>
            <a:ext cx="850582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생활편의시설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[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각종 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마트와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백화점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영화관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우체국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경찰서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주민센터 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kumimoji="0" lang="ko-KR" altLang="en-US" sz="1600" dirty="0">
              <a:solidFill>
                <a:srgbClr val="FFC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67827" y="962126"/>
            <a:ext cx="5966274" cy="60134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이마트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7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홈플러스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7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코스트코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7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롯데백화점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CGV </a:t>
            </a:r>
          </a:p>
          <a:p>
            <a:pPr algn="ctr"/>
            <a:r>
              <a:rPr lang="en-US" altLang="ko-KR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차량 </a:t>
            </a:r>
            <a:r>
              <a:rPr lang="en-US" altLang="ko-KR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15</a:t>
            </a:r>
            <a:r>
              <a:rPr lang="ko-KR" altLang="en-US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 이내</a:t>
            </a:r>
            <a:r>
              <a:rPr lang="en-US" altLang="ko-KR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17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34" name="직선 연결선 33"/>
          <p:cNvCxnSpPr>
            <a:stCxn id="7" idx="2"/>
            <a:endCxn id="3" idx="1"/>
          </p:cNvCxnSpPr>
          <p:nvPr/>
        </p:nvCxnSpPr>
        <p:spPr>
          <a:xfrm>
            <a:off x="2268729" y="4615794"/>
            <a:ext cx="513826" cy="203713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rcRect b="18035"/>
          <a:stretch/>
        </p:blipFill>
        <p:spPr>
          <a:xfrm>
            <a:off x="6176148" y="1612657"/>
            <a:ext cx="3673667" cy="147924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/>
          <a:srcRect t="27246" b="15395"/>
          <a:stretch/>
        </p:blipFill>
        <p:spPr>
          <a:xfrm>
            <a:off x="8274101" y="2572539"/>
            <a:ext cx="1233700" cy="172832"/>
          </a:xfrm>
          <a:prstGeom prst="rect">
            <a:avLst/>
          </a:prstGeom>
        </p:spPr>
      </p:pic>
      <p:sp>
        <p:nvSpPr>
          <p:cNvPr id="48" name="직사각형 47"/>
          <p:cNvSpPr/>
          <p:nvPr/>
        </p:nvSpPr>
        <p:spPr>
          <a:xfrm>
            <a:off x="6176148" y="961237"/>
            <a:ext cx="3673667" cy="6081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하나로마트</a:t>
            </a:r>
            <a:r>
              <a:rPr lang="en-US" altLang="ko-KR" sz="17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7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등</a:t>
            </a:r>
            <a:r>
              <a:rPr lang="ko-KR" altLang="en-US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도보 </a:t>
            </a:r>
            <a:r>
              <a:rPr lang="en-US" altLang="ko-KR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ko-KR" altLang="en-US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</a:t>
            </a:r>
            <a:r>
              <a:rPr lang="en-US" altLang="ko-KR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차량</a:t>
            </a:r>
            <a:r>
              <a:rPr lang="en-US" altLang="ko-KR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</a:t>
            </a:r>
            <a:r>
              <a:rPr lang="en-US" altLang="ko-KR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algn="ctr"/>
            <a:r>
              <a:rPr lang="ko-KR" altLang="en-US" sz="17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코스트코</a:t>
            </a:r>
            <a:r>
              <a:rPr lang="ko-KR" altLang="en-US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차량 </a:t>
            </a:r>
            <a:r>
              <a:rPr lang="en-US" altLang="ko-KR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15</a:t>
            </a:r>
            <a:r>
              <a:rPr lang="ko-KR" altLang="en-US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</a:t>
            </a:r>
            <a:r>
              <a:rPr lang="en-US" altLang="ko-KR" sz="17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7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2762148" y="4799100"/>
            <a:ext cx="139346" cy="1393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327" y="4322650"/>
            <a:ext cx="726804" cy="293144"/>
          </a:xfrm>
          <a:prstGeom prst="rect">
            <a:avLst/>
          </a:prstGeom>
        </p:spPr>
      </p:pic>
      <p:sp>
        <p:nvSpPr>
          <p:cNvPr id="45" name="타원 44"/>
          <p:cNvSpPr/>
          <p:nvPr/>
        </p:nvSpPr>
        <p:spPr>
          <a:xfrm>
            <a:off x="1949099" y="5837038"/>
            <a:ext cx="491151" cy="491151"/>
          </a:xfrm>
          <a:prstGeom prst="ellipse">
            <a:avLst/>
          </a:prstGeom>
          <a:solidFill>
            <a:srgbClr val="002060"/>
          </a:solidFill>
          <a:ln>
            <a:solidFill>
              <a:srgbClr val="09FF2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차량</a:t>
            </a:r>
            <a:endParaRPr lang="en-US" altLang="ko-KR" sz="105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15</a:t>
            </a:r>
            <a:r>
              <a:rPr lang="ko-KR" altLang="en-US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</a:t>
            </a:r>
          </a:p>
        </p:txBody>
      </p:sp>
      <p:sp>
        <p:nvSpPr>
          <p:cNvPr id="46" name="타원 45"/>
          <p:cNvSpPr/>
          <p:nvPr/>
        </p:nvSpPr>
        <p:spPr>
          <a:xfrm>
            <a:off x="1801540" y="6382293"/>
            <a:ext cx="139346" cy="1393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9" name="직선 연결선 48"/>
          <p:cNvCxnSpPr>
            <a:endCxn id="46" idx="1"/>
          </p:cNvCxnSpPr>
          <p:nvPr/>
        </p:nvCxnSpPr>
        <p:spPr>
          <a:xfrm>
            <a:off x="1402328" y="6023434"/>
            <a:ext cx="419619" cy="379266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803" y="5632909"/>
            <a:ext cx="781050" cy="390525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8069" y="2207084"/>
            <a:ext cx="920112" cy="331240"/>
          </a:xfrm>
          <a:prstGeom prst="rect">
            <a:avLst/>
          </a:prstGeom>
        </p:spPr>
      </p:pic>
      <p:sp>
        <p:nvSpPr>
          <p:cNvPr id="54" name="타원 53"/>
          <p:cNvSpPr/>
          <p:nvPr/>
        </p:nvSpPr>
        <p:spPr>
          <a:xfrm>
            <a:off x="5111301" y="1983745"/>
            <a:ext cx="139346" cy="1393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5" name="직선 연결선 54"/>
          <p:cNvCxnSpPr>
            <a:stCxn id="23" idx="0"/>
            <a:endCxn id="54" idx="2"/>
          </p:cNvCxnSpPr>
          <p:nvPr/>
        </p:nvCxnSpPr>
        <p:spPr>
          <a:xfrm flipV="1">
            <a:off x="4548125" y="2053418"/>
            <a:ext cx="563176" cy="153666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그림 5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12859" y="4839415"/>
            <a:ext cx="597223" cy="580633"/>
          </a:xfrm>
          <a:prstGeom prst="rect">
            <a:avLst/>
          </a:prstGeom>
        </p:spPr>
      </p:pic>
      <p:sp>
        <p:nvSpPr>
          <p:cNvPr id="61" name="타원 60"/>
          <p:cNvSpPr/>
          <p:nvPr/>
        </p:nvSpPr>
        <p:spPr>
          <a:xfrm>
            <a:off x="5303922" y="5521620"/>
            <a:ext cx="139346" cy="1393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3" name="직선 연결선 62"/>
          <p:cNvCxnSpPr>
            <a:stCxn id="61" idx="7"/>
            <a:endCxn id="59" idx="2"/>
          </p:cNvCxnSpPr>
          <p:nvPr/>
        </p:nvCxnSpPr>
        <p:spPr>
          <a:xfrm flipV="1">
            <a:off x="5422861" y="5420048"/>
            <a:ext cx="288610" cy="121979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그림 6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65666" y="5442840"/>
            <a:ext cx="665986" cy="374926"/>
          </a:xfrm>
          <a:prstGeom prst="rect">
            <a:avLst/>
          </a:prstGeom>
        </p:spPr>
      </p:pic>
      <p:pic>
        <p:nvPicPr>
          <p:cNvPr id="67" name="그림 6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6797" y="5874718"/>
            <a:ext cx="667959" cy="348252"/>
          </a:xfrm>
          <a:prstGeom prst="rect">
            <a:avLst/>
          </a:prstGeom>
        </p:spPr>
      </p:pic>
      <p:sp>
        <p:nvSpPr>
          <p:cNvPr id="69" name="타원 68"/>
          <p:cNvSpPr/>
          <p:nvPr/>
        </p:nvSpPr>
        <p:spPr>
          <a:xfrm>
            <a:off x="4447631" y="6245565"/>
            <a:ext cx="139346" cy="1393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0" name="직선 연결선 69"/>
          <p:cNvCxnSpPr>
            <a:stCxn id="69" idx="1"/>
            <a:endCxn id="66" idx="3"/>
          </p:cNvCxnSpPr>
          <p:nvPr/>
        </p:nvCxnSpPr>
        <p:spPr>
          <a:xfrm flipH="1" flipV="1">
            <a:off x="4231652" y="5630303"/>
            <a:ext cx="236386" cy="635669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타원 74"/>
          <p:cNvSpPr/>
          <p:nvPr/>
        </p:nvSpPr>
        <p:spPr>
          <a:xfrm>
            <a:off x="2967120" y="4599099"/>
            <a:ext cx="491151" cy="491151"/>
          </a:xfrm>
          <a:prstGeom prst="ellipse">
            <a:avLst/>
          </a:prstGeom>
          <a:solidFill>
            <a:srgbClr val="002060"/>
          </a:solidFill>
          <a:ln>
            <a:solidFill>
              <a:srgbClr val="09FF2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차량</a:t>
            </a:r>
            <a:endParaRPr lang="en-US" altLang="ko-KR" sz="105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r>
              <a:rPr lang="ko-KR" altLang="en-US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</a:t>
            </a:r>
          </a:p>
        </p:txBody>
      </p:sp>
      <p:sp>
        <p:nvSpPr>
          <p:cNvPr id="76" name="타원 75"/>
          <p:cNvSpPr/>
          <p:nvPr/>
        </p:nvSpPr>
        <p:spPr>
          <a:xfrm>
            <a:off x="3053651" y="5582595"/>
            <a:ext cx="491151" cy="491151"/>
          </a:xfrm>
          <a:prstGeom prst="ellipse">
            <a:avLst/>
          </a:prstGeom>
          <a:solidFill>
            <a:srgbClr val="002060"/>
          </a:solidFill>
          <a:ln>
            <a:solidFill>
              <a:srgbClr val="09FF2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차량</a:t>
            </a:r>
            <a:endParaRPr lang="en-US" altLang="ko-KR" sz="105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</a:t>
            </a:r>
          </a:p>
        </p:txBody>
      </p:sp>
      <p:sp>
        <p:nvSpPr>
          <p:cNvPr id="80" name="타원 79"/>
          <p:cNvSpPr/>
          <p:nvPr/>
        </p:nvSpPr>
        <p:spPr>
          <a:xfrm>
            <a:off x="4422015" y="1612028"/>
            <a:ext cx="491151" cy="491151"/>
          </a:xfrm>
          <a:prstGeom prst="ellipse">
            <a:avLst/>
          </a:prstGeom>
          <a:solidFill>
            <a:srgbClr val="002060"/>
          </a:solidFill>
          <a:ln>
            <a:solidFill>
              <a:srgbClr val="09FF2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5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차량</a:t>
            </a:r>
            <a:r>
              <a:rPr lang="en-US" altLang="ko-KR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15</a:t>
            </a:r>
            <a:r>
              <a:rPr lang="ko-KR" altLang="en-US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</a:t>
            </a:r>
          </a:p>
        </p:txBody>
      </p:sp>
      <p:sp>
        <p:nvSpPr>
          <p:cNvPr id="81" name="자유형 80"/>
          <p:cNvSpPr/>
          <p:nvPr/>
        </p:nvSpPr>
        <p:spPr>
          <a:xfrm>
            <a:off x="4678344" y="5344656"/>
            <a:ext cx="188118" cy="119063"/>
          </a:xfrm>
          <a:custGeom>
            <a:avLst/>
            <a:gdLst>
              <a:gd name="connsiteX0" fmla="*/ 0 w 188118"/>
              <a:gd name="connsiteY0" fmla="*/ 11907 h 119063"/>
              <a:gd name="connsiteX1" fmla="*/ 4762 w 188118"/>
              <a:gd name="connsiteY1" fmla="*/ 114300 h 119063"/>
              <a:gd name="connsiteX2" fmla="*/ 171450 w 188118"/>
              <a:gd name="connsiteY2" fmla="*/ 119063 h 119063"/>
              <a:gd name="connsiteX3" fmla="*/ 188118 w 188118"/>
              <a:gd name="connsiteY3" fmla="*/ 0 h 119063"/>
              <a:gd name="connsiteX4" fmla="*/ 0 w 188118"/>
              <a:gd name="connsiteY4" fmla="*/ 11907 h 11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" h="119063">
                <a:moveTo>
                  <a:pt x="0" y="11907"/>
                </a:moveTo>
                <a:lnTo>
                  <a:pt x="4762" y="114300"/>
                </a:lnTo>
                <a:lnTo>
                  <a:pt x="171450" y="119063"/>
                </a:lnTo>
                <a:lnTo>
                  <a:pt x="188118" y="0"/>
                </a:lnTo>
                <a:lnTo>
                  <a:pt x="0" y="11907"/>
                </a:lnTo>
                <a:close/>
              </a:path>
            </a:pathLst>
          </a:custGeom>
          <a:solidFill>
            <a:srgbClr val="09FF20"/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타원 78"/>
          <p:cNvSpPr/>
          <p:nvPr/>
        </p:nvSpPr>
        <p:spPr>
          <a:xfrm>
            <a:off x="5513101" y="5501789"/>
            <a:ext cx="491151" cy="491151"/>
          </a:xfrm>
          <a:prstGeom prst="ellipse">
            <a:avLst/>
          </a:prstGeom>
          <a:solidFill>
            <a:srgbClr val="002060"/>
          </a:solidFill>
          <a:ln>
            <a:solidFill>
              <a:srgbClr val="F4168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도보</a:t>
            </a:r>
            <a:endParaRPr lang="en-US" altLang="ko-KR" sz="105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ko-KR" altLang="en-US" sz="105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</a:t>
            </a:r>
          </a:p>
        </p:txBody>
      </p:sp>
      <p:grpSp>
        <p:nvGrpSpPr>
          <p:cNvPr id="87" name="그룹 86"/>
          <p:cNvGrpSpPr/>
          <p:nvPr/>
        </p:nvGrpSpPr>
        <p:grpSpPr>
          <a:xfrm rot="19562695">
            <a:off x="4500978" y="5050553"/>
            <a:ext cx="204794" cy="362300"/>
            <a:chOff x="4559181" y="1502377"/>
            <a:chExt cx="204794" cy="362300"/>
          </a:xfrm>
          <a:effectLst>
            <a:outerShdw blurRad="50800" dist="50800" dir="4200000" sx="92000" sy="92000" algn="ctr" rotWithShape="0">
              <a:schemeClr val="tx1"/>
            </a:outerShdw>
          </a:effectLst>
        </p:grpSpPr>
        <p:grpSp>
          <p:nvGrpSpPr>
            <p:cNvPr id="88" name="그룹 87"/>
            <p:cNvGrpSpPr/>
            <p:nvPr/>
          </p:nvGrpSpPr>
          <p:grpSpPr>
            <a:xfrm>
              <a:off x="4559181" y="1502377"/>
              <a:ext cx="204794" cy="362300"/>
              <a:chOff x="5031232" y="1254912"/>
              <a:chExt cx="204794" cy="362300"/>
            </a:xfrm>
          </p:grpSpPr>
          <p:sp>
            <p:nvSpPr>
              <p:cNvPr id="90" name="이등변 삼각형 89"/>
              <p:cNvSpPr/>
              <p:nvPr/>
            </p:nvSpPr>
            <p:spPr>
              <a:xfrm rot="10800000">
                <a:off x="5051076" y="1355724"/>
                <a:ext cx="165107" cy="261488"/>
              </a:xfrm>
              <a:prstGeom prst="triangl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1" name="타원 90"/>
              <p:cNvSpPr/>
              <p:nvPr/>
            </p:nvSpPr>
            <p:spPr>
              <a:xfrm>
                <a:off x="5031232" y="1254912"/>
                <a:ext cx="204794" cy="20479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9" name="포인트가 5개인 별 88"/>
            <p:cNvSpPr/>
            <p:nvPr/>
          </p:nvSpPr>
          <p:spPr>
            <a:xfrm>
              <a:off x="4615541" y="1558209"/>
              <a:ext cx="92075" cy="92075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2" name="타원 91"/>
          <p:cNvSpPr/>
          <p:nvPr/>
        </p:nvSpPr>
        <p:spPr>
          <a:xfrm>
            <a:off x="4164912" y="5066512"/>
            <a:ext cx="1369673" cy="339924"/>
          </a:xfrm>
          <a:prstGeom prst="ellipse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SITE</a:t>
            </a:r>
            <a:endParaRPr lang="ko-KR" altLang="en-US" sz="1100" b="1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3" name="자유형 92"/>
          <p:cNvSpPr/>
          <p:nvPr/>
        </p:nvSpPr>
        <p:spPr>
          <a:xfrm>
            <a:off x="6275831" y="1607744"/>
            <a:ext cx="847764" cy="536564"/>
          </a:xfrm>
          <a:custGeom>
            <a:avLst/>
            <a:gdLst>
              <a:gd name="connsiteX0" fmla="*/ 0 w 188118"/>
              <a:gd name="connsiteY0" fmla="*/ 11907 h 119063"/>
              <a:gd name="connsiteX1" fmla="*/ 4762 w 188118"/>
              <a:gd name="connsiteY1" fmla="*/ 114300 h 119063"/>
              <a:gd name="connsiteX2" fmla="*/ 171450 w 188118"/>
              <a:gd name="connsiteY2" fmla="*/ 119063 h 119063"/>
              <a:gd name="connsiteX3" fmla="*/ 188118 w 188118"/>
              <a:gd name="connsiteY3" fmla="*/ 0 h 119063"/>
              <a:gd name="connsiteX4" fmla="*/ 0 w 188118"/>
              <a:gd name="connsiteY4" fmla="*/ 11907 h 11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18" h="119063">
                <a:moveTo>
                  <a:pt x="0" y="11907"/>
                </a:moveTo>
                <a:lnTo>
                  <a:pt x="4762" y="114300"/>
                </a:lnTo>
                <a:lnTo>
                  <a:pt x="171450" y="119063"/>
                </a:lnTo>
                <a:lnTo>
                  <a:pt x="188118" y="0"/>
                </a:lnTo>
                <a:lnTo>
                  <a:pt x="0" y="11907"/>
                </a:lnTo>
                <a:close/>
              </a:path>
            </a:pathLst>
          </a:custGeom>
          <a:solidFill>
            <a:srgbClr val="09FF2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4" name="그룹 93"/>
          <p:cNvGrpSpPr/>
          <p:nvPr/>
        </p:nvGrpSpPr>
        <p:grpSpPr>
          <a:xfrm rot="4019266">
            <a:off x="7050601" y="1654680"/>
            <a:ext cx="204794" cy="362300"/>
            <a:chOff x="4559181" y="1502377"/>
            <a:chExt cx="204794" cy="362300"/>
          </a:xfrm>
          <a:effectLst>
            <a:outerShdw blurRad="50800" dist="50800" dir="4200000" sx="92000" sy="92000" algn="ctr" rotWithShape="0">
              <a:schemeClr val="tx1"/>
            </a:outerShdw>
          </a:effectLst>
        </p:grpSpPr>
        <p:grpSp>
          <p:nvGrpSpPr>
            <p:cNvPr id="95" name="그룹 94"/>
            <p:cNvGrpSpPr/>
            <p:nvPr/>
          </p:nvGrpSpPr>
          <p:grpSpPr>
            <a:xfrm>
              <a:off x="4559181" y="1502377"/>
              <a:ext cx="204794" cy="362300"/>
              <a:chOff x="5031232" y="1254912"/>
              <a:chExt cx="204794" cy="362300"/>
            </a:xfrm>
          </p:grpSpPr>
          <p:sp>
            <p:nvSpPr>
              <p:cNvPr id="97" name="이등변 삼각형 96"/>
              <p:cNvSpPr/>
              <p:nvPr/>
            </p:nvSpPr>
            <p:spPr>
              <a:xfrm rot="10800000">
                <a:off x="5051076" y="1355724"/>
                <a:ext cx="165107" cy="261488"/>
              </a:xfrm>
              <a:prstGeom prst="triangl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타원 97"/>
              <p:cNvSpPr/>
              <p:nvPr/>
            </p:nvSpPr>
            <p:spPr>
              <a:xfrm>
                <a:off x="5031232" y="1254912"/>
                <a:ext cx="204794" cy="20479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6" name="포인트가 5개인 별 95"/>
            <p:cNvSpPr/>
            <p:nvPr/>
          </p:nvSpPr>
          <p:spPr>
            <a:xfrm>
              <a:off x="4615541" y="1558209"/>
              <a:ext cx="92075" cy="92075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9" name="타원 98"/>
          <p:cNvSpPr/>
          <p:nvPr/>
        </p:nvSpPr>
        <p:spPr>
          <a:xfrm>
            <a:off x="6239675" y="1670764"/>
            <a:ext cx="883920" cy="419100"/>
          </a:xfrm>
          <a:prstGeom prst="ellipse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4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SITE</a:t>
            </a:r>
            <a:endParaRPr lang="ko-KR" altLang="en-US" sz="2400" b="1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101" name="표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236405"/>
              </p:ext>
            </p:extLst>
          </p:nvPr>
        </p:nvGraphicFramePr>
        <p:xfrm>
          <a:off x="6176148" y="4844904"/>
          <a:ext cx="3624964" cy="1511446"/>
        </p:xfrm>
        <a:graphic>
          <a:graphicData uri="http://schemas.openxmlformats.org/drawingml/2006/table">
            <a:tbl>
              <a:tblPr/>
              <a:tblGrid>
                <a:gridCol w="748505">
                  <a:extLst>
                    <a:ext uri="{9D8B030D-6E8A-4147-A177-3AD203B41FA5}">
                      <a16:colId xmlns="" xmlns:a16="http://schemas.microsoft.com/office/drawing/2014/main" val="2322783127"/>
                    </a:ext>
                  </a:extLst>
                </a:gridCol>
                <a:gridCol w="2876459">
                  <a:extLst>
                    <a:ext uri="{9D8B030D-6E8A-4147-A177-3AD203B41FA5}">
                      <a16:colId xmlns="" xmlns:a16="http://schemas.microsoft.com/office/drawing/2014/main" val="1616577061"/>
                    </a:ext>
                  </a:extLst>
                </a:gridCol>
              </a:tblGrid>
              <a:tr h="4006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구분</a:t>
                      </a:r>
                    </a:p>
                  </a:txBody>
                  <a:tcPr marL="5781" marR="5781" marT="57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16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코스트코</a:t>
                      </a:r>
                      <a:r>
                        <a:rPr lang="ko-KR" alt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현황</a:t>
                      </a:r>
                    </a:p>
                  </a:txBody>
                  <a:tcPr marL="5781" marR="5781" marT="57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16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05549319"/>
                  </a:ext>
                </a:extLst>
              </a:tr>
              <a:tr h="1851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위치</a:t>
                      </a:r>
                    </a:p>
                  </a:txBody>
                  <a:tcPr marL="5781" marR="5781" marT="57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경기도 용인시 </a:t>
                      </a:r>
                      <a:r>
                        <a:rPr lang="ko-KR" alt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기흥구</a:t>
                      </a: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공세동</a:t>
                      </a: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734-1</a:t>
                      </a:r>
                    </a:p>
                  </a:txBody>
                  <a:tcPr marL="5781" marR="5781" marT="57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03823156"/>
                  </a:ext>
                </a:extLst>
              </a:tr>
              <a:tr h="1851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지구</a:t>
                      </a:r>
                    </a:p>
                  </a:txBody>
                  <a:tcPr marL="5781" marR="5781" marT="57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공세복합택지개발지구</a:t>
                      </a:r>
                    </a:p>
                  </a:txBody>
                  <a:tcPr marL="5781" marR="5781" marT="57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10301383"/>
                  </a:ext>
                </a:extLst>
              </a:tr>
              <a:tr h="1851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대지면적</a:t>
                      </a:r>
                    </a:p>
                  </a:txBody>
                  <a:tcPr marL="5781" marR="5781" marT="57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32,398m²(9,800</a:t>
                      </a: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5781" marR="5781" marT="57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6030648"/>
                  </a:ext>
                </a:extLst>
              </a:tr>
              <a:tr h="1851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영업면적</a:t>
                      </a:r>
                    </a:p>
                  </a:txBody>
                  <a:tcPr marL="5781" marR="5781" marT="57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13,960m²(4,222</a:t>
                      </a: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5781" marR="5781" marT="57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21255092"/>
                  </a:ext>
                </a:extLst>
              </a:tr>
              <a:tr h="1851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착공일</a:t>
                      </a:r>
                    </a:p>
                  </a:txBody>
                  <a:tcPr marL="5781" marR="5781" marT="57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2014.08</a:t>
                      </a:r>
                    </a:p>
                  </a:txBody>
                  <a:tcPr marL="5781" marR="5781" marT="57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46108120"/>
                  </a:ext>
                </a:extLst>
              </a:tr>
              <a:tr h="1851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준공일</a:t>
                      </a:r>
                    </a:p>
                  </a:txBody>
                  <a:tcPr marL="5781" marR="5781" marT="57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2015.08 (</a:t>
                      </a:r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</a:t>
                      </a:r>
                      <a:r>
                        <a:rPr lang="ko-KR" altLang="en-US" sz="9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영업중</a:t>
                      </a:r>
                      <a:r>
                        <a:rPr lang="en-US" altLang="ko-K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5781" marR="5781" marT="57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50706344"/>
                  </a:ext>
                </a:extLst>
              </a:tr>
            </a:tbl>
          </a:graphicData>
        </a:graphic>
      </p:graphicFrame>
      <p:graphicFrame>
        <p:nvGraphicFramePr>
          <p:cNvPr id="102" name="표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6131"/>
              </p:ext>
            </p:extLst>
          </p:nvPr>
        </p:nvGraphicFramePr>
        <p:xfrm>
          <a:off x="6176148" y="3197221"/>
          <a:ext cx="3624964" cy="1516615"/>
        </p:xfrm>
        <a:graphic>
          <a:graphicData uri="http://schemas.openxmlformats.org/drawingml/2006/table">
            <a:tbl>
              <a:tblPr/>
              <a:tblGrid>
                <a:gridCol w="817776">
                  <a:extLst>
                    <a:ext uri="{9D8B030D-6E8A-4147-A177-3AD203B41FA5}">
                      <a16:colId xmlns="" xmlns:a16="http://schemas.microsoft.com/office/drawing/2014/main" val="3016513044"/>
                    </a:ext>
                  </a:extLst>
                </a:gridCol>
                <a:gridCol w="2807188">
                  <a:extLst>
                    <a:ext uri="{9D8B030D-6E8A-4147-A177-3AD203B41FA5}">
                      <a16:colId xmlns="" xmlns:a16="http://schemas.microsoft.com/office/drawing/2014/main" val="4189533339"/>
                    </a:ext>
                  </a:extLst>
                </a:gridCol>
              </a:tblGrid>
              <a:tr h="4356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하나로마트</a:t>
                      </a:r>
                      <a:r>
                        <a:rPr lang="ko-KR" alt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예정</a:t>
                      </a:r>
                      <a:r>
                        <a:rPr lang="en-US" altLang="ko-KR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 </a:t>
                      </a:r>
                      <a:r>
                        <a:rPr lang="ko-KR" alt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계획안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40514203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대형유통센터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84538733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규모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지하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 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 </a:t>
                      </a:r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지상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40825179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영업면적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영업면적 약 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5,000</a:t>
                      </a:r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규모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53379413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오픈 예정일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</a:t>
                      </a:r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상반기 오픈 예정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92609729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</a:t>
                      </a:r>
                      <a:r>
                        <a:rPr lang="ko-KR" altLang="en-US" sz="90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상황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2017</a:t>
                      </a:r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 현재 기획 및 설계구성중에 있음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70980864"/>
                  </a:ext>
                </a:extLst>
              </a:tr>
            </a:tbl>
          </a:graphicData>
        </a:graphic>
      </p:graphicFrame>
      <p:sp>
        <p:nvSpPr>
          <p:cNvPr id="50" name="타원 49"/>
          <p:cNvSpPr/>
          <p:nvPr/>
        </p:nvSpPr>
        <p:spPr>
          <a:xfrm>
            <a:off x="5111301" y="5521136"/>
            <a:ext cx="139346" cy="1393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50"/>
          <p:cNvSpPr/>
          <p:nvPr/>
        </p:nvSpPr>
        <p:spPr>
          <a:xfrm>
            <a:off x="5203718" y="5333008"/>
            <a:ext cx="139346" cy="1393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그림 5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8458" y="5984404"/>
            <a:ext cx="518719" cy="345572"/>
          </a:xfrm>
          <a:prstGeom prst="rect">
            <a:avLst/>
          </a:prstGeom>
        </p:spPr>
      </p:pic>
      <p:pic>
        <p:nvPicPr>
          <p:cNvPr id="57" name="그림 56"/>
          <p:cNvPicPr>
            <a:picLocks noChangeAspect="1"/>
          </p:cNvPicPr>
          <p:nvPr/>
        </p:nvPicPr>
        <p:blipFill rotWithShape="1">
          <a:blip r:embed="rId13"/>
          <a:srcRect l="6465" r="5172"/>
          <a:stretch/>
        </p:blipFill>
        <p:spPr>
          <a:xfrm>
            <a:off x="5217970" y="5980446"/>
            <a:ext cx="354212" cy="345572"/>
          </a:xfrm>
          <a:prstGeom prst="rect">
            <a:avLst/>
          </a:prstGeom>
        </p:spPr>
      </p:pic>
      <p:cxnSp>
        <p:nvCxnSpPr>
          <p:cNvPr id="58" name="직선 연결선 57"/>
          <p:cNvCxnSpPr>
            <a:stCxn id="56" idx="0"/>
            <a:endCxn id="50" idx="3"/>
          </p:cNvCxnSpPr>
          <p:nvPr/>
        </p:nvCxnSpPr>
        <p:spPr>
          <a:xfrm flipV="1">
            <a:off x="4957818" y="5640075"/>
            <a:ext cx="173890" cy="344329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>
            <a:stCxn id="57" idx="0"/>
            <a:endCxn id="50" idx="5"/>
          </p:cNvCxnSpPr>
          <p:nvPr/>
        </p:nvCxnSpPr>
        <p:spPr>
          <a:xfrm flipH="1" flipV="1">
            <a:off x="5230240" y="5640075"/>
            <a:ext cx="164836" cy="340371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타원 71"/>
          <p:cNvSpPr/>
          <p:nvPr/>
        </p:nvSpPr>
        <p:spPr>
          <a:xfrm>
            <a:off x="4358837" y="4840571"/>
            <a:ext cx="1369673" cy="164324"/>
          </a:xfrm>
          <a:prstGeom prst="ellipse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50" b="1" dirty="0">
                <a:solidFill>
                  <a:srgbClr val="F4168A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주민센터</a:t>
            </a:r>
            <a:endParaRPr lang="ko-KR" altLang="en-US" sz="1000" b="1" dirty="0">
              <a:solidFill>
                <a:srgbClr val="F4168A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73" name="직선 연결선 72"/>
          <p:cNvCxnSpPr>
            <a:stCxn id="51" idx="0"/>
            <a:endCxn id="72" idx="4"/>
          </p:cNvCxnSpPr>
          <p:nvPr/>
        </p:nvCxnSpPr>
        <p:spPr>
          <a:xfrm flipH="1" flipV="1">
            <a:off x="5043674" y="5004895"/>
            <a:ext cx="229717" cy="328113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타원 76"/>
          <p:cNvSpPr/>
          <p:nvPr/>
        </p:nvSpPr>
        <p:spPr>
          <a:xfrm>
            <a:off x="5677229" y="6451966"/>
            <a:ext cx="3933495" cy="339924"/>
          </a:xfrm>
          <a:prstGeom prst="ellipse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* </a:t>
            </a:r>
            <a:r>
              <a:rPr lang="ko-KR" altLang="en-US" sz="12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우체국</a:t>
            </a:r>
            <a:r>
              <a:rPr lang="en-US" altLang="ko-KR" sz="12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2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경찰서</a:t>
            </a:r>
            <a:r>
              <a:rPr lang="en-US" altLang="ko-KR" sz="12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2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주민센터 도보 </a:t>
            </a:r>
            <a:r>
              <a:rPr lang="en-US" altLang="ko-KR" sz="12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12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분거리</a:t>
            </a:r>
          </a:p>
        </p:txBody>
      </p:sp>
      <p:sp>
        <p:nvSpPr>
          <p:cNvPr id="60" name="타원 59"/>
          <p:cNvSpPr/>
          <p:nvPr/>
        </p:nvSpPr>
        <p:spPr>
          <a:xfrm>
            <a:off x="4447631" y="6521639"/>
            <a:ext cx="139346" cy="1393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2" name="직선 연결선 61"/>
          <p:cNvCxnSpPr/>
          <p:nvPr/>
        </p:nvCxnSpPr>
        <p:spPr>
          <a:xfrm flipH="1" flipV="1">
            <a:off x="4230810" y="6025683"/>
            <a:ext cx="231763" cy="558125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895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791" y="1171227"/>
            <a:ext cx="5279015" cy="3765601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 bwMode="auto">
          <a:xfrm>
            <a:off x="222820" y="473462"/>
            <a:ext cx="850582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단지 앞 버스 정류장에서 강남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및 서울역을 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시간 내에 도착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!</a:t>
            </a:r>
            <a:endParaRPr lang="ko-KR" altLang="en-US" sz="1600" dirty="0">
              <a:solidFill>
                <a:srgbClr val="FFC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610529"/>
              </p:ext>
            </p:extLst>
          </p:nvPr>
        </p:nvGraphicFramePr>
        <p:xfrm>
          <a:off x="2895599" y="1171227"/>
          <a:ext cx="7010401" cy="3753581"/>
        </p:xfrm>
        <a:graphic>
          <a:graphicData uri="http://schemas.openxmlformats.org/drawingml/2006/table">
            <a:tbl>
              <a:tblPr/>
              <a:tblGrid>
                <a:gridCol w="9389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40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606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897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61700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920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목적지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소요시간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버스번호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직행</a:t>
                      </a:r>
                      <a:r>
                        <a:rPr lang="en-US" altLang="ko-KR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주요노선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44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강남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50</a:t>
                      </a:r>
                      <a:r>
                        <a:rPr lang="ko-KR" alt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6001, 6002, 6002-1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직행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강남역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신논현역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양재역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서울역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60</a:t>
                      </a:r>
                      <a:r>
                        <a:rPr lang="ko-KR" alt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M4130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직행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서울역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서울시청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26</a:t>
                      </a:r>
                      <a:r>
                        <a:rPr lang="ko-KR" alt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51, 81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일반버스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수원시청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수원역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죽전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23</a:t>
                      </a:r>
                      <a:r>
                        <a:rPr lang="ko-KR" alt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116-3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일반버스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보정역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죽전역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17</a:t>
                      </a:r>
                      <a:r>
                        <a:rPr lang="ko-KR" alt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116-3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일반버스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정자역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분당구청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오산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24</a:t>
                      </a:r>
                      <a:r>
                        <a:rPr lang="ko-KR" alt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116-2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일반버스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오산역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0001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동탄</a:t>
                      </a:r>
                      <a:r>
                        <a:rPr lang="en-US" altLang="ko-KR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1,2</a:t>
                      </a:r>
                    </a:p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인근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</a:t>
                      </a:r>
                      <a:r>
                        <a:rPr lang="ko-KR" alt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~20</a:t>
                      </a:r>
                      <a:r>
                        <a:rPr lang="ko-KR" altLang="en-US" sz="11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701, 201, 45, 1001, 71, 9B, 202, 721, 73, 5-1, 710, 94, 708, 73-1, 5-2, 712, 99, 15-1, 150, 203, 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일반버스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동탄역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센터포인트몰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홈플러스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이마트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동탄복합문화센터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기흥역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오산시청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수원여대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수원역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병점역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영통역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자유형 7"/>
          <p:cNvSpPr/>
          <p:nvPr/>
        </p:nvSpPr>
        <p:spPr>
          <a:xfrm>
            <a:off x="1009650" y="2124458"/>
            <a:ext cx="1266825" cy="695325"/>
          </a:xfrm>
          <a:custGeom>
            <a:avLst/>
            <a:gdLst>
              <a:gd name="connsiteX0" fmla="*/ 9525 w 1266825"/>
              <a:gd name="connsiteY0" fmla="*/ 0 h 695325"/>
              <a:gd name="connsiteX1" fmla="*/ 1266825 w 1266825"/>
              <a:gd name="connsiteY1" fmla="*/ 0 h 695325"/>
              <a:gd name="connsiteX2" fmla="*/ 1095375 w 1266825"/>
              <a:gd name="connsiteY2" fmla="*/ 695325 h 695325"/>
              <a:gd name="connsiteX3" fmla="*/ 0 w 1266825"/>
              <a:gd name="connsiteY3" fmla="*/ 685800 h 695325"/>
              <a:gd name="connsiteX4" fmla="*/ 9525 w 1266825"/>
              <a:gd name="connsiteY4" fmla="*/ 0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6825" h="695325">
                <a:moveTo>
                  <a:pt x="9525" y="0"/>
                </a:moveTo>
                <a:lnTo>
                  <a:pt x="1266825" y="0"/>
                </a:lnTo>
                <a:lnTo>
                  <a:pt x="1095375" y="695325"/>
                </a:lnTo>
                <a:lnTo>
                  <a:pt x="0" y="685800"/>
                </a:lnTo>
                <a:lnTo>
                  <a:pt x="9525" y="0"/>
                </a:lnTo>
                <a:close/>
              </a:path>
            </a:pathLst>
          </a:custGeom>
          <a:noFill/>
          <a:ln w="38100">
            <a:solidFill>
              <a:srgbClr val="09FF2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212945" y="2233770"/>
            <a:ext cx="724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SITE</a:t>
            </a:r>
            <a:endParaRPr lang="ko-KR" altLang="en-US" sz="2400" b="1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561976" y="4505708"/>
            <a:ext cx="266700" cy="43112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타원 91"/>
          <p:cNvSpPr/>
          <p:nvPr/>
        </p:nvSpPr>
        <p:spPr>
          <a:xfrm>
            <a:off x="876300" y="3557454"/>
            <a:ext cx="266700" cy="43112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타원 100"/>
          <p:cNvSpPr/>
          <p:nvPr/>
        </p:nvSpPr>
        <p:spPr>
          <a:xfrm>
            <a:off x="1509712" y="2804917"/>
            <a:ext cx="266700" cy="43112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타원 101"/>
          <p:cNvSpPr/>
          <p:nvPr/>
        </p:nvSpPr>
        <p:spPr>
          <a:xfrm>
            <a:off x="1265333" y="2505493"/>
            <a:ext cx="266700" cy="43112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33350" y="5165080"/>
            <a:ext cx="750195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▣ 주말에 서울에서 약속이 있을 경우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편리하고 저렴한 버스 이용가능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!</a:t>
            </a:r>
          </a:p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SRT : 7,500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직행버스 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2,700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일반버스 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1,250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</a:t>
            </a:r>
            <a:endParaRPr lang="en-US" altLang="ko-KR" sz="16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6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▣ 버스전용차선을 이용해서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자차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이용시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보다 빠르게 도착가능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!</a:t>
            </a:r>
          </a:p>
          <a:p>
            <a:r>
              <a:rPr lang="en-US" altLang="ko-KR" dirty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2754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5256712" y="5527919"/>
            <a:ext cx="3935890" cy="1071555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856" y="966105"/>
            <a:ext cx="3926746" cy="454659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 t="8043" r="7286" b="29890"/>
          <a:stretch/>
        </p:blipFill>
        <p:spPr bwMode="auto">
          <a:xfrm>
            <a:off x="576294" y="1297681"/>
            <a:ext cx="3978210" cy="419217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617768" y="4858346"/>
            <a:ext cx="1081111" cy="59490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17768" y="4864752"/>
            <a:ext cx="1081111" cy="646331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A</a:t>
            </a:r>
            <a:r>
              <a:rPr lang="ko-KR" altLang="en-US" sz="8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노선 </a:t>
            </a:r>
            <a:r>
              <a:rPr lang="en-US" altLang="ko-KR" sz="8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2018</a:t>
            </a:r>
            <a:r>
              <a:rPr lang="ko-KR" altLang="en-US" sz="8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년 착공</a:t>
            </a:r>
            <a:endParaRPr lang="en-US" altLang="ko-KR" sz="8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B</a:t>
            </a:r>
            <a:r>
              <a:rPr lang="ko-KR" altLang="en-US" sz="8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노선 </a:t>
            </a:r>
            <a:r>
              <a:rPr lang="en-US" altLang="ko-KR" sz="8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2020</a:t>
            </a:r>
            <a:r>
              <a:rPr lang="ko-KR" altLang="en-US" sz="8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년 착공</a:t>
            </a:r>
            <a:endParaRPr lang="en-US" altLang="ko-KR" sz="800" dirty="0">
              <a:solidFill>
                <a:srgbClr val="00206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accent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C</a:t>
            </a:r>
            <a:r>
              <a:rPr lang="ko-KR" altLang="en-US" sz="800" dirty="0">
                <a:solidFill>
                  <a:schemeClr val="accent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노선 </a:t>
            </a:r>
            <a:r>
              <a:rPr lang="en-US" altLang="ko-KR" sz="800" dirty="0">
                <a:solidFill>
                  <a:schemeClr val="accent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2019</a:t>
            </a:r>
            <a:r>
              <a:rPr lang="ko-KR" altLang="en-US" sz="800" dirty="0">
                <a:solidFill>
                  <a:schemeClr val="accent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돋움" panose="020B0504000101010101" pitchFamily="50" charset="-127"/>
              </a:rPr>
              <a:t>년 착공</a:t>
            </a:r>
          </a:p>
        </p:txBody>
      </p:sp>
      <p:pic>
        <p:nvPicPr>
          <p:cNvPr id="10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6" t="76601" r="5942" b="3743"/>
          <a:stretch/>
        </p:blipFill>
        <p:spPr bwMode="auto">
          <a:xfrm>
            <a:off x="576293" y="5517489"/>
            <a:ext cx="3978211" cy="10715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5256712" y="5669899"/>
            <a:ext cx="51783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ko-KR" sz="1000" b="1" dirty="0">
                <a:solidFill>
                  <a:srgbClr val="F4168A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GTX </a:t>
            </a:r>
            <a:r>
              <a: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개통으로 인한 </a:t>
            </a:r>
            <a:endParaRPr lang="en-US" altLang="ko-KR" sz="1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ctr">
              <a:lnSpc>
                <a:spcPct val="150000"/>
              </a:lnSpc>
            </a:pPr>
            <a:r>
              <a:rPr lang="ko-KR" altLang="en-US" sz="1400" b="1" u="sng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강남권</a:t>
            </a:r>
            <a:r>
              <a:rPr lang="ko-KR" altLang="en-US" sz="1400" b="1" u="sng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b="1" u="sng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18</a:t>
            </a:r>
            <a:r>
              <a:rPr lang="ko-KR" altLang="en-US" sz="1400" b="1" u="sng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분대</a:t>
            </a:r>
            <a:r>
              <a:rPr lang="en-US" altLang="ko-KR" sz="1400" b="1" u="sng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400" b="1" u="sng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수도권 </a:t>
            </a:r>
            <a:r>
              <a:rPr lang="en-US" altLang="ko-KR" sz="1400" b="1" u="sng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40</a:t>
            </a:r>
            <a:r>
              <a:rPr lang="ko-KR" altLang="en-US" sz="1400" b="1" u="sng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분대 </a:t>
            </a:r>
            <a:r>
              <a: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교통 </a:t>
            </a:r>
            <a:r>
              <a:rPr lang="ko-KR" altLang="en-US" sz="1400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광역망</a:t>
            </a:r>
            <a:r>
              <a: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형성</a:t>
            </a:r>
            <a:r>
              <a:rPr lang="en-US" altLang="ko-KR" sz="1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700" b="1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ctr">
              <a:lnSpc>
                <a:spcPct val="150000"/>
              </a:lnSpc>
            </a:pPr>
            <a:r>
              <a:rPr lang="en-US" altLang="ko-KR" sz="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endParaRPr lang="ko-KR" altLang="en-US" sz="10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왼쪽으로 구부러진 화살표 11"/>
          <p:cNvSpPr/>
          <p:nvPr/>
        </p:nvSpPr>
        <p:spPr>
          <a:xfrm rot="10363577" flipH="1">
            <a:off x="3514622" y="3075628"/>
            <a:ext cx="819328" cy="2131633"/>
          </a:xfrm>
          <a:prstGeom prst="curved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46066" y="4026969"/>
            <a:ext cx="1383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약 </a:t>
            </a:r>
            <a:r>
              <a:rPr lang="en-US" altLang="ko-KR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18</a:t>
            </a:r>
            <a:r>
              <a:rPr lang="ko-KR" altLang="en-US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565598" y="957792"/>
            <a:ext cx="3999600" cy="33988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GTX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개통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(A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노선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2023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개통예정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Text Box 65"/>
          <p:cNvSpPr txBox="1">
            <a:spLocks noChangeArrowheads="1"/>
          </p:cNvSpPr>
          <p:nvPr/>
        </p:nvSpPr>
        <p:spPr bwMode="auto">
          <a:xfrm>
            <a:off x="-6772" y="464769"/>
            <a:ext cx="850582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GTX 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개통시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강남 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18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분대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일산 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40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분대 교통 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광역망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확보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kumimoji="0" lang="ko-KR" altLang="en-US" sz="1600" dirty="0">
              <a:solidFill>
                <a:srgbClr val="FFC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8307621" y="4925060"/>
            <a:ext cx="884981" cy="884981"/>
          </a:xfrm>
          <a:prstGeom prst="ellipse">
            <a:avLst/>
          </a:prstGeom>
          <a:noFill/>
          <a:ln w="4762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8121481" y="2705562"/>
            <a:ext cx="884981" cy="884981"/>
          </a:xfrm>
          <a:prstGeom prst="ellipse">
            <a:avLst/>
          </a:prstGeom>
          <a:noFill/>
          <a:ln w="4762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6118114" y="1594699"/>
            <a:ext cx="884981" cy="884981"/>
          </a:xfrm>
          <a:prstGeom prst="ellipse">
            <a:avLst/>
          </a:prstGeom>
          <a:noFill/>
          <a:ln w="4762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1901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03332" y="5890148"/>
            <a:ext cx="3999600" cy="9609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517" y="1009751"/>
            <a:ext cx="3935365" cy="441030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4" name="직사각형 13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 Box 65"/>
          <p:cNvSpPr txBox="1">
            <a:spLocks noChangeArrowheads="1"/>
          </p:cNvSpPr>
          <p:nvPr/>
        </p:nvSpPr>
        <p:spPr bwMode="auto">
          <a:xfrm>
            <a:off x="-6772" y="464769"/>
            <a:ext cx="850582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인덕원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안양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호계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의왕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북수원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영통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능동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동탄역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서동탄 복선전철 신설</a:t>
            </a:r>
            <a:endParaRPr kumimoji="0" lang="ko-KR" altLang="en-US" sz="1600" dirty="0">
              <a:solidFill>
                <a:srgbClr val="FFC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82" y="2707364"/>
            <a:ext cx="4053137" cy="3182784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108167" y="5447987"/>
            <a:ext cx="3949596" cy="1107996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-&gt;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지하철 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호선 </a:t>
            </a:r>
            <a:r>
              <a:rPr lang="ko-KR" altLang="en-US" sz="1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인덕원역을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시점으로 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의왕시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수원시 </a:t>
            </a:r>
            <a:r>
              <a:rPr lang="ko-KR" altLang="en-US" sz="1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월드컵경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ctr">
              <a:lnSpc>
                <a:spcPct val="15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기장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용인시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서천지구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 err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화성시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기산반월지구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동탄신도시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ctr">
              <a:lnSpc>
                <a:spcPct val="150000"/>
              </a:lnSpc>
            </a:pP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이어지는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수도권 서남부지역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안양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의왕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수원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용인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화성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fontAlgn="ctr">
              <a:lnSpc>
                <a:spcPct val="150000"/>
              </a:lnSpc>
            </a:pP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오산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광역교통기능 확충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/>
          <a:srcRect l="1108" t="1630" r="1210" b="10306"/>
          <a:stretch/>
        </p:blipFill>
        <p:spPr>
          <a:xfrm>
            <a:off x="619730" y="1355731"/>
            <a:ext cx="3970502" cy="132851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직사각형 8"/>
          <p:cNvSpPr/>
          <p:nvPr/>
        </p:nvSpPr>
        <p:spPr>
          <a:xfrm>
            <a:off x="584282" y="5767727"/>
            <a:ext cx="4667251" cy="117724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안양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수원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동탄까지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총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개소 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ctr">
              <a:lnSpc>
                <a:spcPct val="150000"/>
              </a:lnSpc>
            </a:pP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완행은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41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 소요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급행은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32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 소요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ctr">
              <a:lnSpc>
                <a:spcPct val="150000"/>
              </a:lnSpc>
            </a:pP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인덕원에서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동탄까지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순환하는 복선전철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총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39.38km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이며 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ctr">
              <a:lnSpc>
                <a:spcPct val="150000"/>
              </a:lnSpc>
            </a:pPr>
            <a:r>
              <a:rPr lang="en-US" altLang="ko-KR" sz="14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2021</a:t>
            </a:r>
            <a:r>
              <a:rPr lang="ko-KR" altLang="en-US" sz="14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ko-KR" altLang="en-US" sz="1400" b="1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개통예정</a:t>
            </a:r>
            <a:r>
              <a:rPr lang="en-US" altLang="ko-KR" sz="14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r>
              <a:rPr lang="ko-KR" altLang="en-US" sz="14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5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5172672" y="869017"/>
            <a:ext cx="768251" cy="768251"/>
          </a:xfrm>
          <a:prstGeom prst="ellipse">
            <a:avLst/>
          </a:pr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7453429" y="4484435"/>
            <a:ext cx="768251" cy="768251"/>
          </a:xfrm>
          <a:prstGeom prst="ellipse">
            <a:avLst/>
          </a:pr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603332" y="992724"/>
            <a:ext cx="3999600" cy="33988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복선전철</a:t>
            </a:r>
            <a:r>
              <a:rPr lang="en-US" altLang="ko-KR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개통 </a:t>
            </a:r>
            <a:r>
              <a:rPr lang="en-US" altLang="ko-KR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수원 </a:t>
            </a:r>
            <a:r>
              <a:rPr lang="ko-KR" altLang="en-US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인덕선</a:t>
            </a:r>
            <a:r>
              <a:rPr lang="en-US" altLang="ko-KR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6437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710424" y="5872663"/>
            <a:ext cx="3999600" cy="9609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74" y="1421388"/>
            <a:ext cx="3993250" cy="4421552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</p:pic>
      <p:sp>
        <p:nvSpPr>
          <p:cNvPr id="6" name="직사각형 5"/>
          <p:cNvSpPr/>
          <p:nvPr/>
        </p:nvSpPr>
        <p:spPr>
          <a:xfrm>
            <a:off x="737597" y="5559455"/>
            <a:ext cx="1246885" cy="273347"/>
          </a:xfrm>
          <a:prstGeom prst="rect">
            <a:avLst/>
          </a:prstGeom>
          <a:solidFill>
            <a:srgbClr val="BFD8E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 Box 65"/>
          <p:cNvSpPr txBox="1">
            <a:spLocks noChangeArrowheads="1"/>
          </p:cNvSpPr>
          <p:nvPr/>
        </p:nvSpPr>
        <p:spPr bwMode="auto">
          <a:xfrm>
            <a:off x="-6772" y="464769"/>
            <a:ext cx="850582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제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 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외곽순환로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용인서울고속도로로 인한 한걸음 더 나아가는 광역 접근성</a:t>
            </a:r>
            <a:endParaRPr kumimoji="0" lang="ko-KR" altLang="en-US" sz="1600" dirty="0">
              <a:solidFill>
                <a:srgbClr val="FFC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984482" y="2908266"/>
            <a:ext cx="2480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2017</a:t>
            </a:r>
            <a:r>
              <a:rPr lang="ko-KR" altLang="en-US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03</a:t>
            </a:r>
            <a:r>
              <a:rPr lang="ko-KR" altLang="en-US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월 개통완료</a:t>
            </a:r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710424" y="5910400"/>
            <a:ext cx="3999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서울 수도권으로 바로 연결되는 광역 접근성 확보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김포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인천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안산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파주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이천 수도권 신도시를 이어주는 수도권 광역 교통망 계획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일부구간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2019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ko-KR" altLang="en-US" sz="1100" b="1" dirty="0" err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조기개통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통탄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IC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</a:t>
            </a:r>
            <a:r>
              <a:rPr lang="ko-KR" altLang="en-US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ko-KR" altLang="en-US" sz="1100" b="1" dirty="0" err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개통예정</a:t>
            </a:r>
            <a:r>
              <a:rPr lang="en-US" altLang="ko-KR" sz="11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ko-KR" altLang="en-US" sz="11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10424" y="1066682"/>
            <a:ext cx="3999600" cy="33988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제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외곽순환 고속도로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(2016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 착공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2524332" y="4947821"/>
            <a:ext cx="884981" cy="884981"/>
          </a:xfrm>
          <a:prstGeom prst="ellipse">
            <a:avLst/>
          </a:prstGeom>
          <a:noFill/>
          <a:ln w="4762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1099501" y="2577283"/>
            <a:ext cx="884981" cy="1762786"/>
          </a:xfrm>
          <a:prstGeom prst="ellipse">
            <a:avLst/>
          </a:pr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1808" y="1429008"/>
            <a:ext cx="3981781" cy="441548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5" name="오른쪽 화살표 24"/>
          <p:cNvSpPr/>
          <p:nvPr/>
        </p:nvSpPr>
        <p:spPr>
          <a:xfrm rot="6992134">
            <a:off x="5903991" y="3039199"/>
            <a:ext cx="1584589" cy="382632"/>
          </a:xfrm>
          <a:prstGeom prst="rightArrow">
            <a:avLst/>
          </a:prstGeom>
          <a:solidFill>
            <a:srgbClr val="0000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오른쪽 화살표 25"/>
          <p:cNvSpPr/>
          <p:nvPr/>
        </p:nvSpPr>
        <p:spPr>
          <a:xfrm rot="5187564">
            <a:off x="6375100" y="3691090"/>
            <a:ext cx="2591561" cy="382632"/>
          </a:xfrm>
          <a:prstGeom prst="rightArrow">
            <a:avLst/>
          </a:prstGeom>
          <a:solidFill>
            <a:srgbClr val="0000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6171163" y="1820043"/>
            <a:ext cx="1763650" cy="1110602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5221609" y="1072068"/>
            <a:ext cx="3999600" cy="33988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경부고속도로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용인고속도로 연결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221609" y="5872663"/>
            <a:ext cx="3987857" cy="95770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231808" y="6014761"/>
            <a:ext cx="3989865" cy="85408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헌릉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IC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부터 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서판교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서분당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동탄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신도시까지 연결됨으로 인하여 교통정체 해소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ctr">
              <a:lnSpc>
                <a:spcPct val="150000"/>
              </a:lnSpc>
            </a:pP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en-US" altLang="ko-KR" sz="11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8660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 bwMode="auto">
          <a:xfrm>
            <a:off x="222820" y="473462"/>
            <a:ext cx="850582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개발 호재 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트램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600" dirty="0">
              <a:solidFill>
                <a:srgbClr val="FFC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2821" y="1018444"/>
            <a:ext cx="4180357" cy="8102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트램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운행 및 설치 위한 도로교통법 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0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개월만에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0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소위통과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282" y="1010561"/>
            <a:ext cx="4791505" cy="563528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20" y="1828672"/>
            <a:ext cx="4180357" cy="4654430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7559566" y="3507827"/>
            <a:ext cx="212834" cy="228600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7622628" y="3594537"/>
            <a:ext cx="78827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7124" y="1954796"/>
            <a:ext cx="1413185" cy="98547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9" name="직선 화살표 연결선 18"/>
          <p:cNvCxnSpPr>
            <a:endCxn id="7" idx="7"/>
          </p:cNvCxnSpPr>
          <p:nvPr/>
        </p:nvCxnSpPr>
        <p:spPr>
          <a:xfrm flipH="1">
            <a:off x="7741231" y="2940269"/>
            <a:ext cx="1092486" cy="60103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323887" y="1925888"/>
            <a:ext cx="11008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/>
              <a:t>대방디엠시티</a:t>
            </a:r>
            <a:r>
              <a:rPr lang="ko-KR" altLang="en-US" sz="900" b="1" dirty="0"/>
              <a:t> </a:t>
            </a:r>
            <a:r>
              <a:rPr lang="en-US" altLang="ko-KR" sz="900" b="1" dirty="0"/>
              <a:t>1</a:t>
            </a:r>
            <a:r>
              <a:rPr lang="ko-KR" altLang="en-US" sz="900" b="1" dirty="0"/>
              <a:t>차</a:t>
            </a:r>
          </a:p>
        </p:txBody>
      </p:sp>
    </p:spTree>
    <p:extLst>
      <p:ext uri="{BB962C8B-B14F-4D97-AF65-F5344CB8AC3E}">
        <p14:creationId xmlns:p14="http://schemas.microsoft.com/office/powerpoint/2010/main" val="3120851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397993"/>
            <a:ext cx="9906000" cy="544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 bwMode="auto">
          <a:xfrm>
            <a:off x="222820" y="473462"/>
            <a:ext cx="850582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개발 호재 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트램</a:t>
            </a:r>
            <a:r>
              <a:rPr lang="en-US" altLang="ko-KR" dirty="0">
                <a:solidFill>
                  <a:srgbClr val="FFC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600" dirty="0">
              <a:solidFill>
                <a:srgbClr val="FFC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2820" y="1018444"/>
            <a:ext cx="4727552" cy="8102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"</a:t>
            </a:r>
            <a:r>
              <a:rPr lang="ko-KR" altLang="en-US" sz="20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동탄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0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트램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노면전차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 7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월 승인 추진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… 2024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년이면 개통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"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20" y="2001400"/>
            <a:ext cx="4795237" cy="441516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229" y="1344502"/>
            <a:ext cx="4654003" cy="5072064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6385034" y="2443655"/>
            <a:ext cx="3342290" cy="149773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206914" y="2629884"/>
            <a:ext cx="847045" cy="144847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6718737" y="2952584"/>
            <a:ext cx="2590801" cy="161106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2890" y="1000392"/>
            <a:ext cx="2884433" cy="116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96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클래식">
      <a:majorFont>
        <a:latin typeface="Arial"/>
        <a:ea typeface=""/>
        <a:cs typeface=""/>
        <a:font script="Jpan" typeface="MS PGothic"/>
        <a:font script="Hang" typeface="돋움"/>
        <a:font script="Hans" typeface="黑体"/>
        <a:font script="Hant" typeface="Microsoft Jheng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1195</Words>
  <Application>Microsoft Office PowerPoint</Application>
  <PresentationFormat>A4 용지(210x297mm)</PresentationFormat>
  <Paragraphs>297</Paragraphs>
  <Slides>26</Slides>
  <Notes>15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전왕곤</dc:creator>
  <cp:lastModifiedBy>user</cp:lastModifiedBy>
  <cp:revision>2152</cp:revision>
  <dcterms:created xsi:type="dcterms:W3CDTF">2014-02-26T07:23:06Z</dcterms:created>
  <dcterms:modified xsi:type="dcterms:W3CDTF">2019-07-27T05:50:35Z</dcterms:modified>
  <cp:version>1000.0000.01</cp:version>
</cp:coreProperties>
</file>