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5" r:id="rId2"/>
    <p:sldId id="259" r:id="rId3"/>
    <p:sldId id="263" r:id="rId4"/>
    <p:sldId id="269" r:id="rId5"/>
    <p:sldId id="260" r:id="rId6"/>
  </p:sldIdLst>
  <p:sldSz cx="9144000" cy="6858000" type="screen4x3"/>
  <p:notesSz cx="6889750" cy="100218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1944" y="-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5073EE-E895-4B11-A2FD-F258132AD541}" type="datetimeFigureOut">
              <a:rPr lang="ko-KR" altLang="en-US" smtClean="0"/>
              <a:pPr/>
              <a:t>2021-05-25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10150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8975" y="4760913"/>
            <a:ext cx="5511800" cy="45100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518650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02075" y="9518650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51C334-A603-446A-9359-2B68558A10E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ED5D37-BFA0-4198-BC71-9D948DFC1B86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33989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74972-8A95-4D52-9F1D-8E04D69176C4}" type="datetimeFigureOut">
              <a:rPr lang="ko-KR" altLang="en-US" smtClean="0"/>
              <a:pPr/>
              <a:t>2021-05-25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2F72A-D406-4A98-9CEF-0B22C569B62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74972-8A95-4D52-9F1D-8E04D69176C4}" type="datetimeFigureOut">
              <a:rPr lang="ko-KR" altLang="en-US" smtClean="0"/>
              <a:pPr/>
              <a:t>2021-05-25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2F72A-D406-4A98-9CEF-0B22C569B62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74972-8A95-4D52-9F1D-8E04D69176C4}" type="datetimeFigureOut">
              <a:rPr lang="ko-KR" altLang="en-US" smtClean="0"/>
              <a:pPr/>
              <a:t>2021-05-25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2F72A-D406-4A98-9CEF-0B22C569B62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74972-8A95-4D52-9F1D-8E04D69176C4}" type="datetimeFigureOut">
              <a:rPr lang="ko-KR" altLang="en-US" smtClean="0"/>
              <a:pPr/>
              <a:t>2021-05-25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2F72A-D406-4A98-9CEF-0B22C569B62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74972-8A95-4D52-9F1D-8E04D69176C4}" type="datetimeFigureOut">
              <a:rPr lang="ko-KR" altLang="en-US" smtClean="0"/>
              <a:pPr/>
              <a:t>2021-05-25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2F72A-D406-4A98-9CEF-0B22C569B62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74972-8A95-4D52-9F1D-8E04D69176C4}" type="datetimeFigureOut">
              <a:rPr lang="ko-KR" altLang="en-US" smtClean="0"/>
              <a:pPr/>
              <a:t>2021-05-25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2F72A-D406-4A98-9CEF-0B22C569B62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74972-8A95-4D52-9F1D-8E04D69176C4}" type="datetimeFigureOut">
              <a:rPr lang="ko-KR" altLang="en-US" smtClean="0"/>
              <a:pPr/>
              <a:t>2021-05-25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2F72A-D406-4A98-9CEF-0B22C569B62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74972-8A95-4D52-9F1D-8E04D69176C4}" type="datetimeFigureOut">
              <a:rPr lang="ko-KR" altLang="en-US" smtClean="0"/>
              <a:pPr/>
              <a:t>2021-05-25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2F72A-D406-4A98-9CEF-0B22C569B62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74972-8A95-4D52-9F1D-8E04D69176C4}" type="datetimeFigureOut">
              <a:rPr lang="ko-KR" altLang="en-US" smtClean="0"/>
              <a:pPr/>
              <a:t>2021-05-25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2F72A-D406-4A98-9CEF-0B22C569B62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74972-8A95-4D52-9F1D-8E04D69176C4}" type="datetimeFigureOut">
              <a:rPr lang="ko-KR" altLang="en-US" smtClean="0"/>
              <a:pPr/>
              <a:t>2021-05-25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2F72A-D406-4A98-9CEF-0B22C569B62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74972-8A95-4D52-9F1D-8E04D69176C4}" type="datetimeFigureOut">
              <a:rPr lang="ko-KR" altLang="en-US" smtClean="0"/>
              <a:pPr/>
              <a:t>2021-05-25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2F72A-D406-4A98-9CEF-0B22C569B62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574972-8A95-4D52-9F1D-8E04D69176C4}" type="datetimeFigureOut">
              <a:rPr lang="ko-KR" altLang="en-US" smtClean="0"/>
              <a:pPr/>
              <a:t>2021-05-25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92F72A-D406-4A98-9CEF-0B22C569B62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-1588" y="0"/>
            <a:ext cx="9144000" cy="6206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lnSpc>
                <a:spcPct val="150000"/>
              </a:lnSpc>
            </a:pPr>
            <a:r>
              <a:rPr lang="en-US" altLang="ko-KR" dirty="0" smtClean="0">
                <a:latin typeface="HY태백B" panose="02030600000101010101" pitchFamily="18" charset="-127"/>
                <a:ea typeface="HY태백B" panose="02030600000101010101" pitchFamily="18" charset="-127"/>
              </a:rPr>
              <a:t>                   </a:t>
            </a:r>
          </a:p>
          <a:p>
            <a:pPr algn="r">
              <a:lnSpc>
                <a:spcPct val="150000"/>
              </a:lnSpc>
            </a:pPr>
            <a:r>
              <a:rPr lang="en-US" altLang="ko-KR" sz="1600" dirty="0" smtClean="0">
                <a:latin typeface="HY태백B" panose="02030600000101010101" pitchFamily="18" charset="-127"/>
                <a:ea typeface="HY태백B" panose="02030600000101010101" pitchFamily="18" charset="-127"/>
              </a:rPr>
              <a:t>                                                                                     </a:t>
            </a:r>
            <a:endParaRPr lang="ko-KR" altLang="en-US" sz="1600" dirty="0">
              <a:latin typeface="HY태백B" panose="02030600000101010101" pitchFamily="18" charset="-127"/>
              <a:ea typeface="HY태백B" panose="02030600000101010101" pitchFamily="18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6870" y="27690"/>
            <a:ext cx="9089168" cy="520990"/>
          </a:xfrm>
          <a:prstGeom prst="rect">
            <a:avLst/>
          </a:prstGeom>
        </p:spPr>
        <p:txBody>
          <a:bodyPr wrap="square">
            <a:prstTxWarp prst="textPlain">
              <a:avLst>
                <a:gd name="adj" fmla="val 51212"/>
              </a:avLst>
            </a:prstTxWarp>
            <a:spAutoFit/>
          </a:bodyPr>
          <a:lstStyle/>
          <a:p>
            <a:pPr algn="ctr"/>
            <a:r>
              <a:rPr lang="ko-KR" altLang="en-US" sz="3200" b="1" i="1" dirty="0" smtClean="0">
                <a:solidFill>
                  <a:schemeClr val="bg1">
                    <a:lumMod val="95000"/>
                  </a:schemeClr>
                </a:solidFill>
                <a:latin typeface="HY견고딕" pitchFamily="18" charset="-127"/>
                <a:ea typeface="HY견고딕" pitchFamily="18" charset="-127"/>
              </a:rPr>
              <a:t>다산신도시</a:t>
            </a:r>
            <a:r>
              <a:rPr lang="en-US" altLang="ko-KR" sz="3200" b="1" i="1" dirty="0">
                <a:solidFill>
                  <a:schemeClr val="bg1">
                    <a:lumMod val="9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3200" b="1" i="1" dirty="0" err="1" smtClean="0">
                <a:solidFill>
                  <a:schemeClr val="bg1">
                    <a:lumMod val="95000"/>
                  </a:schemeClr>
                </a:solidFill>
                <a:latin typeface="HY견고딕" pitchFamily="18" charset="-127"/>
                <a:ea typeface="HY견고딕" pitchFamily="18" charset="-127"/>
              </a:rPr>
              <a:t>아지타워</a:t>
            </a:r>
            <a:r>
              <a:rPr lang="en-US" altLang="ko-KR" sz="3200" b="1" i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“</a:t>
            </a:r>
            <a:r>
              <a:rPr lang="ko-KR" altLang="en-US" sz="3200" b="1" i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임대확정</a:t>
            </a:r>
            <a:r>
              <a:rPr lang="en-US" altLang="ko-KR" sz="3200" b="1" i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”</a:t>
            </a:r>
            <a:r>
              <a:rPr lang="ko-KR" altLang="en-US" sz="3200" b="1" i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상가 매매</a:t>
            </a:r>
            <a:endParaRPr lang="ko-KR" altLang="en-US" sz="3200" b="1" i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21773405"/>
              </p:ext>
            </p:extLst>
          </p:nvPr>
        </p:nvGraphicFramePr>
        <p:xfrm>
          <a:off x="0" y="3214686"/>
          <a:ext cx="9144000" cy="29944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59084"/>
                <a:gridCol w="649169"/>
                <a:gridCol w="1730921"/>
                <a:gridCol w="612728"/>
                <a:gridCol w="592866"/>
                <a:gridCol w="765543"/>
                <a:gridCol w="590527"/>
                <a:gridCol w="449906"/>
                <a:gridCol w="841321"/>
                <a:gridCol w="849434"/>
                <a:gridCol w="811975"/>
                <a:gridCol w="590526"/>
              </a:tblGrid>
              <a:tr h="29680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950" b="0" i="0" u="none" strike="noStrike" dirty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건 물</a:t>
                      </a:r>
                    </a:p>
                  </a:txBody>
                  <a:tcPr marL="9037" marR="9037" marT="9037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95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호수</a:t>
                      </a:r>
                      <a:endParaRPr lang="ko-KR" altLang="en-US" sz="950" b="0" i="0" u="none" strike="noStrike" dirty="0">
                        <a:solidFill>
                          <a:schemeClr val="bg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“선임대</a:t>
                      </a:r>
                      <a:r>
                        <a:rPr lang="en-US" altLang="ko-KR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”</a:t>
                      </a:r>
                      <a:r>
                        <a:rPr lang="ko-KR" altLang="en-US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업종</a:t>
                      </a:r>
                      <a:endParaRPr lang="ko-KR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50" b="0" i="0" u="none" strike="noStrike" dirty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　</a:t>
                      </a:r>
                      <a:r>
                        <a:rPr lang="ko-KR" altLang="en-US" sz="95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면적</a:t>
                      </a:r>
                      <a:r>
                        <a:rPr lang="en-US" altLang="ko-KR" sz="95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95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평</a:t>
                      </a:r>
                      <a:r>
                        <a:rPr lang="en-US" altLang="ko-KR" sz="95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</a:t>
                      </a:r>
                    </a:p>
                  </a:txBody>
                  <a:tcPr marL="9037" marR="9037" marT="9037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50" b="0" i="0" u="none" strike="noStrike" dirty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　</a:t>
                      </a:r>
                      <a:r>
                        <a:rPr lang="ko-KR" altLang="en-US" sz="95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임대조건</a:t>
                      </a:r>
                      <a:endParaRPr lang="en-US" altLang="ko-KR" sz="95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95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계약</a:t>
                      </a:r>
                      <a:endParaRPr lang="ko-KR" altLang="en-US" sz="950" b="0" i="0" u="none" strike="noStrike" dirty="0">
                        <a:solidFill>
                          <a:schemeClr val="bg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rtl="0" fontAlgn="ctr"/>
                      <a:r>
                        <a:rPr lang="ko-KR" altLang="en-US" sz="950" b="0" i="0" u="none" strike="noStrike" dirty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기간</a:t>
                      </a:r>
                    </a:p>
                  </a:txBody>
                  <a:tcPr marL="9037" marR="9037" marT="9037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95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분양 금액</a:t>
                      </a:r>
                      <a:endParaRPr lang="ko-KR" altLang="en-US" sz="950" b="0" i="0" u="none" strike="noStrike" dirty="0">
                        <a:solidFill>
                          <a:schemeClr val="bg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lnSpc>
                          <a:spcPct val="150000"/>
                        </a:lnSpc>
                      </a:pPr>
                      <a:r>
                        <a:rPr lang="ko-KR" altLang="en-US" sz="950" b="0" i="0" u="none" strike="noStrike" dirty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대출</a:t>
                      </a:r>
                      <a:r>
                        <a:rPr lang="en-US" altLang="ko-KR" sz="950" b="0" i="0" u="none" strike="noStrike" dirty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en-US" altLang="ko-KR" sz="95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60~70%)</a:t>
                      </a:r>
                      <a:endParaRPr lang="en-US" altLang="ko-KR" sz="950" b="0" i="0" u="none" strike="noStrike" dirty="0">
                        <a:solidFill>
                          <a:schemeClr val="bg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rtl="0" fontAlgn="ctr">
                        <a:lnSpc>
                          <a:spcPct val="150000"/>
                        </a:lnSpc>
                      </a:pPr>
                      <a:r>
                        <a:rPr lang="ko-KR" altLang="en-US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금리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(2.6%)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950" b="0" i="0" u="none" strike="noStrike" dirty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실투자금</a:t>
                      </a:r>
                    </a:p>
                  </a:txBody>
                  <a:tcPr marL="9037" marR="9037" marT="9037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95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년수익률</a:t>
                      </a:r>
                      <a:endParaRPr lang="ko-KR" altLang="en-US" sz="950" b="0" i="0" u="none" strike="noStrike" dirty="0">
                        <a:solidFill>
                          <a:schemeClr val="bg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37303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950" b="0" i="0" u="none" strike="noStrike" dirty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분양</a:t>
                      </a:r>
                    </a:p>
                  </a:txBody>
                  <a:tcPr marL="9037" marR="9037" marT="9037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950" b="0" i="0" u="none" strike="noStrike" dirty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전용</a:t>
                      </a:r>
                    </a:p>
                  </a:txBody>
                  <a:tcPr marL="9037" marR="9037" marT="9037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950" b="0" i="0" u="none" strike="noStrike" dirty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보증금</a:t>
                      </a:r>
                    </a:p>
                  </a:txBody>
                  <a:tcPr marL="9037" marR="9037" marT="9037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950" b="0" i="0" u="none" strike="noStrike" dirty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임대료</a:t>
                      </a:r>
                    </a:p>
                  </a:txBody>
                  <a:tcPr marL="9037" marR="9037" marT="9037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05976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Adobe 고딕 Std B" pitchFamily="34" charset="-127"/>
                          <a:ea typeface="Adobe 고딕 Std B" pitchFamily="34" charset="-127"/>
                        </a:rPr>
                        <a:t>아지</a:t>
                      </a:r>
                      <a:endParaRPr lang="en-US" altLang="ko-KR" sz="2000" b="1" i="0" u="none" strike="noStrike" dirty="0" smtClean="0">
                        <a:solidFill>
                          <a:schemeClr val="bg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  <a:p>
                      <a:pPr algn="ctr" fontAlgn="ctr"/>
                      <a:r>
                        <a:rPr lang="ko-KR" altLang="en-US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dobe 고딕 Std B" pitchFamily="34" charset="-127"/>
                          <a:ea typeface="Adobe 고딕 Std B" pitchFamily="34" charset="-127"/>
                        </a:rPr>
                        <a:t>타워</a:t>
                      </a:r>
                      <a:endParaRPr lang="ko-KR" alt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215</a:t>
                      </a:r>
                      <a:endParaRPr lang="ko-KR" altLang="en-US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i="0" dirty="0" smtClean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미용실</a:t>
                      </a:r>
                      <a:endParaRPr lang="ko-KR" altLang="en-US" sz="1800" b="0" i="0" dirty="0">
                        <a:solidFill>
                          <a:schemeClr val="bg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37.96</a:t>
                      </a:r>
                      <a:endParaRPr lang="en-US" altLang="ko-KR" sz="1000" b="0" i="0" u="none" strike="noStrike" dirty="0">
                        <a:solidFill>
                          <a:schemeClr val="bg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22.09</a:t>
                      </a:r>
                      <a:endParaRPr lang="en-US" altLang="ko-KR" sz="1000" b="0" i="0" u="none" strike="noStrike" dirty="0">
                        <a:solidFill>
                          <a:schemeClr val="bg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30,000</a:t>
                      </a:r>
                      <a:endParaRPr lang="en-US" altLang="ko-KR" sz="1000" b="0" i="0" u="none" strike="noStrike" dirty="0">
                        <a:solidFill>
                          <a:srgbClr val="FFFF00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2,100</a:t>
                      </a:r>
                      <a:endParaRPr lang="en-US" altLang="ko-KR" sz="1000" b="0" i="0" u="none" strike="noStrike" dirty="0">
                        <a:solidFill>
                          <a:srgbClr val="FFFF00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년</a:t>
                      </a:r>
                      <a:endParaRPr lang="ko-KR" altLang="en-US" sz="1000" b="0" i="0" u="none" strike="noStrike" dirty="0">
                        <a:solidFill>
                          <a:srgbClr val="FFFF00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608,000</a:t>
                      </a:r>
                      <a:endParaRPr lang="en-US" altLang="ko-KR" sz="1000" b="0" i="0" u="none" strike="noStrike" dirty="0">
                        <a:solidFill>
                          <a:schemeClr val="bg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364,800</a:t>
                      </a:r>
                      <a:endParaRPr lang="en-US" altLang="ko-KR" sz="1000" b="0" i="0" u="none" strike="noStrike" dirty="0">
                        <a:solidFill>
                          <a:schemeClr val="bg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213,200</a:t>
                      </a:r>
                      <a:endParaRPr lang="en-US" altLang="ko-KR" sz="1000" b="0" i="0" u="none" strike="noStrike" dirty="0">
                        <a:solidFill>
                          <a:schemeClr val="bg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7.03%</a:t>
                      </a:r>
                      <a:endParaRPr lang="en-US" altLang="ko-KR" sz="1000" b="0" i="0" u="none" strike="noStrike" dirty="0">
                        <a:solidFill>
                          <a:schemeClr val="bg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5166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409</a:t>
                      </a:r>
                      <a:endParaRPr lang="ko-KR" altLang="en-US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i="0" dirty="0" smtClean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피아노학원</a:t>
                      </a:r>
                      <a:endParaRPr lang="ko-KR" altLang="en-US" sz="1800" b="0" i="0" dirty="0">
                        <a:solidFill>
                          <a:schemeClr val="bg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46.03</a:t>
                      </a:r>
                      <a:endParaRPr lang="en-US" altLang="ko-KR" sz="1000" b="0" i="0" u="none" strike="noStrike" dirty="0">
                        <a:solidFill>
                          <a:schemeClr val="bg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27.88</a:t>
                      </a:r>
                      <a:endParaRPr lang="en-US" altLang="ko-KR" sz="1000" b="0" i="0" u="none" strike="noStrike" dirty="0">
                        <a:solidFill>
                          <a:schemeClr val="bg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25,000</a:t>
                      </a:r>
                      <a:endParaRPr lang="en-US" altLang="ko-KR" sz="1000" b="0" i="0" u="none" strike="noStrike" dirty="0">
                        <a:solidFill>
                          <a:srgbClr val="FFFF00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1,680</a:t>
                      </a:r>
                      <a:endParaRPr lang="en-US" altLang="ko-KR" sz="1000" b="0" i="0" u="none" strike="noStrike" dirty="0">
                        <a:solidFill>
                          <a:srgbClr val="FFFF00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3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년</a:t>
                      </a:r>
                      <a:endParaRPr lang="ko-KR" altLang="en-US" sz="1000" b="0" i="0" u="none" strike="noStrike" dirty="0">
                        <a:solidFill>
                          <a:srgbClr val="FFFF00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484,000</a:t>
                      </a:r>
                      <a:endParaRPr lang="en-US" altLang="ko-KR" sz="1000" b="0" i="0" u="none" strike="noStrike" dirty="0">
                        <a:solidFill>
                          <a:schemeClr val="bg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290,400</a:t>
                      </a:r>
                      <a:endParaRPr lang="en-US" altLang="ko-KR" sz="1000" b="0" i="0" u="none" strike="noStrike" dirty="0">
                        <a:solidFill>
                          <a:schemeClr val="bg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168,600</a:t>
                      </a:r>
                      <a:endParaRPr lang="en-US" altLang="ko-KR" sz="1000" b="0" i="0" u="none" strike="noStrike" dirty="0">
                        <a:solidFill>
                          <a:schemeClr val="bg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7.13%</a:t>
                      </a:r>
                      <a:endParaRPr lang="en-US" altLang="ko-KR" sz="1000" b="0" i="0" u="none" strike="noStrike" dirty="0">
                        <a:solidFill>
                          <a:schemeClr val="bg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51663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301</a:t>
                      </a:r>
                      <a:endParaRPr lang="ko-KR" altLang="en-US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i="0" dirty="0" smtClean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건축사무실㈜</a:t>
                      </a:r>
                      <a:endParaRPr lang="ko-KR" altLang="en-US" sz="1800" b="0" i="0" dirty="0">
                        <a:solidFill>
                          <a:schemeClr val="bg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28.91</a:t>
                      </a:r>
                      <a:endParaRPr lang="en-US" altLang="ko-KR" sz="1000" b="0" i="0" u="none" strike="noStrike" dirty="0">
                        <a:solidFill>
                          <a:schemeClr val="bg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17.52</a:t>
                      </a:r>
                      <a:endParaRPr lang="en-US" altLang="ko-KR" sz="1000" b="0" i="0" u="none" strike="noStrike" dirty="0">
                        <a:solidFill>
                          <a:schemeClr val="bg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20,000</a:t>
                      </a:r>
                      <a:endParaRPr lang="en-US" altLang="ko-KR" sz="1000" b="0" i="0" u="none" strike="noStrike" dirty="0">
                        <a:solidFill>
                          <a:srgbClr val="FFFF00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1,100</a:t>
                      </a:r>
                      <a:endParaRPr lang="en-US" altLang="ko-KR" sz="1000" b="0" i="0" u="none" strike="noStrike" dirty="0">
                        <a:solidFill>
                          <a:srgbClr val="FFFF00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년</a:t>
                      </a:r>
                      <a:endParaRPr lang="ko-KR" altLang="en-US" sz="1000" b="0" i="0" u="none" strike="noStrike" dirty="0">
                        <a:solidFill>
                          <a:srgbClr val="FFFF00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304,000</a:t>
                      </a:r>
                      <a:endParaRPr lang="en-US" altLang="ko-KR" sz="1000" b="0" i="0" u="none" strike="noStrike" dirty="0">
                        <a:solidFill>
                          <a:schemeClr val="bg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182,400</a:t>
                      </a:r>
                      <a:endParaRPr lang="en-US" altLang="ko-KR" sz="1000" b="0" i="0" u="none" strike="noStrike" dirty="0">
                        <a:solidFill>
                          <a:schemeClr val="bg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101,600</a:t>
                      </a:r>
                      <a:endParaRPr lang="en-US" altLang="ko-KR" sz="1000" b="0" i="0" u="none" strike="noStrike" dirty="0">
                        <a:solidFill>
                          <a:schemeClr val="bg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7.97%</a:t>
                      </a:r>
                      <a:endParaRPr lang="en-US" altLang="ko-KR" sz="1000" b="0" i="0" u="none" strike="noStrike" dirty="0">
                        <a:solidFill>
                          <a:schemeClr val="bg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785400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303</a:t>
                      </a:r>
                      <a:endParaRPr lang="ko-KR" altLang="en-US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i="0" dirty="0" smtClean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한일포장건축㈜</a:t>
                      </a:r>
                      <a:endParaRPr lang="ko-KR" altLang="en-US" sz="1800" b="0" i="0" dirty="0">
                        <a:solidFill>
                          <a:schemeClr val="bg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25.26</a:t>
                      </a:r>
                      <a:endParaRPr lang="en-US" altLang="ko-KR" sz="1000" b="0" i="0" u="none" strike="noStrike" dirty="0">
                        <a:solidFill>
                          <a:schemeClr val="bg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15.31</a:t>
                      </a:r>
                      <a:endParaRPr lang="en-US" altLang="ko-KR" sz="1000" b="0" i="0" u="none" strike="noStrike" dirty="0">
                        <a:solidFill>
                          <a:schemeClr val="bg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20,000</a:t>
                      </a:r>
                      <a:endParaRPr lang="en-US" altLang="ko-KR" sz="1000" b="0" i="0" u="none" strike="noStrike" dirty="0">
                        <a:solidFill>
                          <a:srgbClr val="FFFF00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980</a:t>
                      </a:r>
                      <a:endParaRPr lang="en-US" altLang="ko-KR" sz="1000" b="0" i="0" u="none" strike="noStrike" dirty="0">
                        <a:solidFill>
                          <a:srgbClr val="FFFF00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년</a:t>
                      </a:r>
                      <a:endParaRPr lang="ko-KR" altLang="en-US" sz="1000" b="0" i="0" u="none" strike="noStrike" dirty="0">
                        <a:solidFill>
                          <a:srgbClr val="FFFF00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278,000</a:t>
                      </a:r>
                      <a:endParaRPr lang="en-US" altLang="ko-KR" sz="1000" b="0" i="0" u="none" strike="noStrike" dirty="0">
                        <a:solidFill>
                          <a:schemeClr val="bg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166,800</a:t>
                      </a:r>
                      <a:endParaRPr lang="en-US" altLang="ko-KR" sz="1000" b="0" i="0" u="none" strike="noStrike" dirty="0">
                        <a:solidFill>
                          <a:schemeClr val="bg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91,200</a:t>
                      </a:r>
                      <a:endParaRPr lang="en-US" altLang="ko-KR" sz="1000" b="0" i="0" u="none" strike="noStrike" dirty="0">
                        <a:solidFill>
                          <a:schemeClr val="bg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7.77%</a:t>
                      </a:r>
                      <a:endParaRPr lang="en-US" altLang="ko-KR" sz="1000" b="0" i="0" u="none" strike="noStrike" dirty="0">
                        <a:solidFill>
                          <a:schemeClr val="bg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037" marR="9037" marT="903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5" name="직사각형 44"/>
          <p:cNvSpPr/>
          <p:nvPr/>
        </p:nvSpPr>
        <p:spPr>
          <a:xfrm>
            <a:off x="4286248" y="3286124"/>
            <a:ext cx="1714512" cy="2928958"/>
          </a:xfrm>
          <a:prstGeom prst="rect">
            <a:avLst/>
          </a:prstGeom>
          <a:noFill/>
          <a:ln w="76200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4" name="그룹 57"/>
          <p:cNvGrpSpPr/>
          <p:nvPr/>
        </p:nvGrpSpPr>
        <p:grpSpPr>
          <a:xfrm>
            <a:off x="6516216" y="812352"/>
            <a:ext cx="2627784" cy="1752552"/>
            <a:chOff x="1904880" y="4269957"/>
            <a:chExt cx="2497932" cy="1398673"/>
          </a:xfrm>
        </p:grpSpPr>
        <p:sp>
          <p:nvSpPr>
            <p:cNvPr id="59" name="자유형 58"/>
            <p:cNvSpPr/>
            <p:nvPr/>
          </p:nvSpPr>
          <p:spPr>
            <a:xfrm flipH="1" flipV="1">
              <a:off x="1904880" y="5320882"/>
              <a:ext cx="1050131" cy="326231"/>
            </a:xfrm>
            <a:custGeom>
              <a:avLst/>
              <a:gdLst>
                <a:gd name="connsiteX0" fmla="*/ 0 w 1050131"/>
                <a:gd name="connsiteY0" fmla="*/ 326231 h 326231"/>
                <a:gd name="connsiteX1" fmla="*/ 1050131 w 1050131"/>
                <a:gd name="connsiteY1" fmla="*/ 326231 h 326231"/>
                <a:gd name="connsiteX2" fmla="*/ 828675 w 1050131"/>
                <a:gd name="connsiteY2" fmla="*/ 19050 h 326231"/>
                <a:gd name="connsiteX3" fmla="*/ 604838 w 1050131"/>
                <a:gd name="connsiteY3" fmla="*/ 0 h 326231"/>
                <a:gd name="connsiteX4" fmla="*/ 0 w 1050131"/>
                <a:gd name="connsiteY4" fmla="*/ 326231 h 326231"/>
                <a:gd name="connsiteX0" fmla="*/ 0 w 1050131"/>
                <a:gd name="connsiteY0" fmla="*/ 326231 h 326231"/>
                <a:gd name="connsiteX1" fmla="*/ 1050131 w 1050131"/>
                <a:gd name="connsiteY1" fmla="*/ 326231 h 326231"/>
                <a:gd name="connsiteX2" fmla="*/ 828675 w 1050131"/>
                <a:gd name="connsiteY2" fmla="*/ 19050 h 326231"/>
                <a:gd name="connsiteX3" fmla="*/ 604838 w 1050131"/>
                <a:gd name="connsiteY3" fmla="*/ 0 h 326231"/>
                <a:gd name="connsiteX4" fmla="*/ 0 w 1050131"/>
                <a:gd name="connsiteY4" fmla="*/ 326231 h 326231"/>
                <a:gd name="connsiteX0" fmla="*/ 0 w 1050131"/>
                <a:gd name="connsiteY0" fmla="*/ 326231 h 326231"/>
                <a:gd name="connsiteX1" fmla="*/ 1050131 w 1050131"/>
                <a:gd name="connsiteY1" fmla="*/ 326231 h 326231"/>
                <a:gd name="connsiteX2" fmla="*/ 828675 w 1050131"/>
                <a:gd name="connsiteY2" fmla="*/ 19050 h 326231"/>
                <a:gd name="connsiteX3" fmla="*/ 604838 w 1050131"/>
                <a:gd name="connsiteY3" fmla="*/ 0 h 326231"/>
                <a:gd name="connsiteX4" fmla="*/ 0 w 1050131"/>
                <a:gd name="connsiteY4" fmla="*/ 326231 h 326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0131" h="326231">
                  <a:moveTo>
                    <a:pt x="0" y="326231"/>
                  </a:moveTo>
                  <a:lnTo>
                    <a:pt x="1050131" y="326231"/>
                  </a:lnTo>
                  <a:cubicBezTo>
                    <a:pt x="1004887" y="154781"/>
                    <a:pt x="888206" y="54769"/>
                    <a:pt x="828675" y="19050"/>
                  </a:cubicBezTo>
                  <a:lnTo>
                    <a:pt x="604838" y="0"/>
                  </a:lnTo>
                  <a:lnTo>
                    <a:pt x="0" y="326231"/>
                  </a:lnTo>
                  <a:close/>
                </a:path>
              </a:pathLst>
            </a:custGeom>
            <a:gradFill>
              <a:gsLst>
                <a:gs pos="1000">
                  <a:srgbClr val="275D73"/>
                </a:gs>
                <a:gs pos="100000">
                  <a:srgbClr val="6ECCFA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60" name="자유형 59"/>
            <p:cNvSpPr/>
            <p:nvPr/>
          </p:nvSpPr>
          <p:spPr>
            <a:xfrm flipH="1" flipV="1">
              <a:off x="2102524" y="4269957"/>
              <a:ext cx="2300288" cy="1398673"/>
            </a:xfrm>
            <a:custGeom>
              <a:avLst/>
              <a:gdLst>
                <a:gd name="connsiteX0" fmla="*/ 890588 w 2300288"/>
                <a:gd name="connsiteY0" fmla="*/ 86 h 1398673"/>
                <a:gd name="connsiteX1" fmla="*/ 2062163 w 2300288"/>
                <a:gd name="connsiteY1" fmla="*/ 86 h 1398673"/>
                <a:gd name="connsiteX2" fmla="*/ 2300288 w 2300288"/>
                <a:gd name="connsiteY2" fmla="*/ 54854 h 1398673"/>
                <a:gd name="connsiteX3" fmla="*/ 2035969 w 2300288"/>
                <a:gd name="connsiteY3" fmla="*/ 69142 h 1398673"/>
                <a:gd name="connsiteX4" fmla="*/ 909070 w 2300288"/>
                <a:gd name="connsiteY4" fmla="*/ 1196042 h 1398673"/>
                <a:gd name="connsiteX5" fmla="*/ 999777 w 2300288"/>
                <a:gd name="connsiteY5" fmla="*/ 1286749 h 1398673"/>
                <a:gd name="connsiteX6" fmla="*/ 1000801 w 2300288"/>
                <a:gd name="connsiteY6" fmla="*/ 1287439 h 1398673"/>
                <a:gd name="connsiteX7" fmla="*/ 1019885 w 2300288"/>
                <a:gd name="connsiteY7" fmla="*/ 1333514 h 1398673"/>
                <a:gd name="connsiteX8" fmla="*/ 954726 w 2300288"/>
                <a:gd name="connsiteY8" fmla="*/ 1398673 h 1398673"/>
                <a:gd name="connsiteX9" fmla="*/ 948665 w 2300288"/>
                <a:gd name="connsiteY9" fmla="*/ 1397449 h 1398673"/>
                <a:gd name="connsiteX10" fmla="*/ 948665 w 2300288"/>
                <a:gd name="connsiteY10" fmla="*/ 1398672 h 1398673"/>
                <a:gd name="connsiteX11" fmla="*/ 65163 w 2300288"/>
                <a:gd name="connsiteY11" fmla="*/ 1398672 h 1398673"/>
                <a:gd name="connsiteX12" fmla="*/ 65159 w 2300288"/>
                <a:gd name="connsiteY12" fmla="*/ 1398673 h 1398673"/>
                <a:gd name="connsiteX13" fmla="*/ 65155 w 2300288"/>
                <a:gd name="connsiteY13" fmla="*/ 1398672 h 1398673"/>
                <a:gd name="connsiteX14" fmla="*/ 56885 w 2300288"/>
                <a:gd name="connsiteY14" fmla="*/ 1398672 h 1398673"/>
                <a:gd name="connsiteX15" fmla="*/ 56885 w 2300288"/>
                <a:gd name="connsiteY15" fmla="*/ 1397002 h 1398673"/>
                <a:gd name="connsiteX16" fmla="*/ 39796 w 2300288"/>
                <a:gd name="connsiteY16" fmla="*/ 1393552 h 1398673"/>
                <a:gd name="connsiteX17" fmla="*/ 0 w 2300288"/>
                <a:gd name="connsiteY17" fmla="*/ 1333514 h 1398673"/>
                <a:gd name="connsiteX18" fmla="*/ 0 w 2300288"/>
                <a:gd name="connsiteY18" fmla="*/ 1333513 h 1398673"/>
                <a:gd name="connsiteX19" fmla="*/ 0 w 2300288"/>
                <a:gd name="connsiteY19" fmla="*/ 444289 h 1398673"/>
                <a:gd name="connsiteX20" fmla="*/ 0 w 2300288"/>
                <a:gd name="connsiteY20" fmla="*/ 441733 h 1398673"/>
                <a:gd name="connsiteX21" fmla="*/ 516 w 2300288"/>
                <a:gd name="connsiteY21" fmla="*/ 441733 h 1398673"/>
                <a:gd name="connsiteX22" fmla="*/ 5120 w 2300288"/>
                <a:gd name="connsiteY22" fmla="*/ 418926 h 1398673"/>
                <a:gd name="connsiteX23" fmla="*/ 65159 w 2300288"/>
                <a:gd name="connsiteY23" fmla="*/ 379130 h 1398673"/>
                <a:gd name="connsiteX24" fmla="*/ 111234 w 2300288"/>
                <a:gd name="connsiteY24" fmla="*/ 398214 h 1398673"/>
                <a:gd name="connsiteX25" fmla="*/ 113771 w 2300288"/>
                <a:gd name="connsiteY25" fmla="*/ 401978 h 1398673"/>
                <a:gd name="connsiteX26" fmla="*/ 113771 w 2300288"/>
                <a:gd name="connsiteY26" fmla="*/ 400743 h 1398673"/>
                <a:gd name="connsiteX27" fmla="*/ 234083 w 2300288"/>
                <a:gd name="connsiteY27" fmla="*/ 521055 h 1398673"/>
                <a:gd name="connsiteX28" fmla="*/ 669131 w 2300288"/>
                <a:gd name="connsiteY28" fmla="*/ 88192 h 1398673"/>
                <a:gd name="connsiteX29" fmla="*/ 890588 w 2300288"/>
                <a:gd name="connsiteY29" fmla="*/ 86 h 1398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300288" h="1398673">
                  <a:moveTo>
                    <a:pt x="890588" y="86"/>
                  </a:moveTo>
                  <a:cubicBezTo>
                    <a:pt x="988220" y="1673"/>
                    <a:pt x="1882776" y="880"/>
                    <a:pt x="2062163" y="86"/>
                  </a:cubicBezTo>
                  <a:cubicBezTo>
                    <a:pt x="2241550" y="-708"/>
                    <a:pt x="2256632" y="22310"/>
                    <a:pt x="2300288" y="54854"/>
                  </a:cubicBezTo>
                  <a:cubicBezTo>
                    <a:pt x="2135982" y="4848"/>
                    <a:pt x="2066925" y="40567"/>
                    <a:pt x="2035969" y="69142"/>
                  </a:cubicBezTo>
                  <a:lnTo>
                    <a:pt x="909070" y="1196042"/>
                  </a:lnTo>
                  <a:lnTo>
                    <a:pt x="999777" y="1286749"/>
                  </a:lnTo>
                  <a:lnTo>
                    <a:pt x="1000801" y="1287439"/>
                  </a:lnTo>
                  <a:cubicBezTo>
                    <a:pt x="1012592" y="1299231"/>
                    <a:pt x="1019885" y="1315520"/>
                    <a:pt x="1019885" y="1333514"/>
                  </a:cubicBezTo>
                  <a:cubicBezTo>
                    <a:pt x="1019885" y="1369501"/>
                    <a:pt x="990713" y="1398673"/>
                    <a:pt x="954726" y="1398673"/>
                  </a:cubicBezTo>
                  <a:lnTo>
                    <a:pt x="948665" y="1397449"/>
                  </a:lnTo>
                  <a:lnTo>
                    <a:pt x="948665" y="1398672"/>
                  </a:lnTo>
                  <a:lnTo>
                    <a:pt x="65163" y="1398672"/>
                  </a:lnTo>
                  <a:lnTo>
                    <a:pt x="65159" y="1398673"/>
                  </a:lnTo>
                  <a:lnTo>
                    <a:pt x="65155" y="1398672"/>
                  </a:lnTo>
                  <a:lnTo>
                    <a:pt x="56885" y="1398672"/>
                  </a:lnTo>
                  <a:lnTo>
                    <a:pt x="56885" y="1397002"/>
                  </a:lnTo>
                  <a:lnTo>
                    <a:pt x="39796" y="1393552"/>
                  </a:lnTo>
                  <a:cubicBezTo>
                    <a:pt x="16409" y="1383661"/>
                    <a:pt x="0" y="1360504"/>
                    <a:pt x="0" y="1333514"/>
                  </a:cubicBezTo>
                  <a:lnTo>
                    <a:pt x="0" y="1333513"/>
                  </a:lnTo>
                  <a:lnTo>
                    <a:pt x="0" y="444289"/>
                  </a:lnTo>
                  <a:lnTo>
                    <a:pt x="0" y="441733"/>
                  </a:lnTo>
                  <a:lnTo>
                    <a:pt x="516" y="441733"/>
                  </a:lnTo>
                  <a:lnTo>
                    <a:pt x="5120" y="418926"/>
                  </a:lnTo>
                  <a:cubicBezTo>
                    <a:pt x="15012" y="395539"/>
                    <a:pt x="38169" y="379130"/>
                    <a:pt x="65159" y="379130"/>
                  </a:cubicBezTo>
                  <a:cubicBezTo>
                    <a:pt x="83153" y="379130"/>
                    <a:pt x="99443" y="386423"/>
                    <a:pt x="111234" y="398214"/>
                  </a:cubicBezTo>
                  <a:lnTo>
                    <a:pt x="113771" y="401978"/>
                  </a:lnTo>
                  <a:lnTo>
                    <a:pt x="113771" y="400743"/>
                  </a:lnTo>
                  <a:lnTo>
                    <a:pt x="234083" y="521055"/>
                  </a:lnTo>
                  <a:lnTo>
                    <a:pt x="669131" y="88192"/>
                  </a:lnTo>
                  <a:cubicBezTo>
                    <a:pt x="747712" y="18342"/>
                    <a:pt x="792956" y="-1501"/>
                    <a:pt x="890588" y="86"/>
                  </a:cubicBezTo>
                  <a:close/>
                </a:path>
              </a:pathLst>
            </a:custGeom>
            <a:gradFill>
              <a:gsLst>
                <a:gs pos="100000">
                  <a:srgbClr val="71D0FF"/>
                </a:gs>
                <a:gs pos="0">
                  <a:srgbClr val="4892B1"/>
                </a:gs>
                <a:gs pos="8000">
                  <a:srgbClr val="3484A2"/>
                </a:gs>
              </a:gsLst>
              <a:lin ang="5400000" scaled="0"/>
            </a:gradFill>
            <a:ln>
              <a:noFill/>
            </a:ln>
            <a:effectLst>
              <a:innerShdw blurRad="50800" dist="12700" dir="14400000">
                <a:schemeClr val="bg1">
                  <a:alpha val="76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grpSp>
        <p:nvGrpSpPr>
          <p:cNvPr id="5" name="그룹 60"/>
          <p:cNvGrpSpPr/>
          <p:nvPr/>
        </p:nvGrpSpPr>
        <p:grpSpPr>
          <a:xfrm>
            <a:off x="32434" y="808704"/>
            <a:ext cx="2595349" cy="1612183"/>
            <a:chOff x="4800482" y="4269957"/>
            <a:chExt cx="2497932" cy="1398673"/>
          </a:xfrm>
        </p:grpSpPr>
        <p:sp>
          <p:nvSpPr>
            <p:cNvPr id="62" name="자유형 61"/>
            <p:cNvSpPr/>
            <p:nvPr/>
          </p:nvSpPr>
          <p:spPr>
            <a:xfrm flipV="1">
              <a:off x="6248283" y="5320882"/>
              <a:ext cx="1050131" cy="326231"/>
            </a:xfrm>
            <a:custGeom>
              <a:avLst/>
              <a:gdLst>
                <a:gd name="connsiteX0" fmla="*/ 0 w 1050131"/>
                <a:gd name="connsiteY0" fmla="*/ 326231 h 326231"/>
                <a:gd name="connsiteX1" fmla="*/ 1050131 w 1050131"/>
                <a:gd name="connsiteY1" fmla="*/ 326231 h 326231"/>
                <a:gd name="connsiteX2" fmla="*/ 828675 w 1050131"/>
                <a:gd name="connsiteY2" fmla="*/ 19050 h 326231"/>
                <a:gd name="connsiteX3" fmla="*/ 604838 w 1050131"/>
                <a:gd name="connsiteY3" fmla="*/ 0 h 326231"/>
                <a:gd name="connsiteX4" fmla="*/ 0 w 1050131"/>
                <a:gd name="connsiteY4" fmla="*/ 326231 h 326231"/>
                <a:gd name="connsiteX0" fmla="*/ 0 w 1050131"/>
                <a:gd name="connsiteY0" fmla="*/ 326231 h 326231"/>
                <a:gd name="connsiteX1" fmla="*/ 1050131 w 1050131"/>
                <a:gd name="connsiteY1" fmla="*/ 326231 h 326231"/>
                <a:gd name="connsiteX2" fmla="*/ 828675 w 1050131"/>
                <a:gd name="connsiteY2" fmla="*/ 19050 h 326231"/>
                <a:gd name="connsiteX3" fmla="*/ 604838 w 1050131"/>
                <a:gd name="connsiteY3" fmla="*/ 0 h 326231"/>
                <a:gd name="connsiteX4" fmla="*/ 0 w 1050131"/>
                <a:gd name="connsiteY4" fmla="*/ 326231 h 326231"/>
                <a:gd name="connsiteX0" fmla="*/ 0 w 1050131"/>
                <a:gd name="connsiteY0" fmla="*/ 326231 h 326231"/>
                <a:gd name="connsiteX1" fmla="*/ 1050131 w 1050131"/>
                <a:gd name="connsiteY1" fmla="*/ 326231 h 326231"/>
                <a:gd name="connsiteX2" fmla="*/ 828675 w 1050131"/>
                <a:gd name="connsiteY2" fmla="*/ 19050 h 326231"/>
                <a:gd name="connsiteX3" fmla="*/ 604838 w 1050131"/>
                <a:gd name="connsiteY3" fmla="*/ 0 h 326231"/>
                <a:gd name="connsiteX4" fmla="*/ 0 w 1050131"/>
                <a:gd name="connsiteY4" fmla="*/ 326231 h 326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0131" h="326231">
                  <a:moveTo>
                    <a:pt x="0" y="326231"/>
                  </a:moveTo>
                  <a:lnTo>
                    <a:pt x="1050131" y="326231"/>
                  </a:lnTo>
                  <a:cubicBezTo>
                    <a:pt x="1004887" y="154781"/>
                    <a:pt x="888206" y="54769"/>
                    <a:pt x="828675" y="19050"/>
                  </a:cubicBezTo>
                  <a:lnTo>
                    <a:pt x="604838" y="0"/>
                  </a:lnTo>
                  <a:lnTo>
                    <a:pt x="0" y="326231"/>
                  </a:lnTo>
                  <a:close/>
                </a:path>
              </a:pathLst>
            </a:custGeom>
            <a:gradFill>
              <a:gsLst>
                <a:gs pos="0">
                  <a:srgbClr val="90611C"/>
                </a:gs>
                <a:gs pos="100000">
                  <a:srgbClr val="F8B639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63" name="자유형 62"/>
            <p:cNvSpPr/>
            <p:nvPr/>
          </p:nvSpPr>
          <p:spPr>
            <a:xfrm flipV="1">
              <a:off x="4800482" y="4269957"/>
              <a:ext cx="2300288" cy="1398673"/>
            </a:xfrm>
            <a:custGeom>
              <a:avLst/>
              <a:gdLst>
                <a:gd name="connsiteX0" fmla="*/ 890588 w 2300288"/>
                <a:gd name="connsiteY0" fmla="*/ 86 h 1398673"/>
                <a:gd name="connsiteX1" fmla="*/ 2062163 w 2300288"/>
                <a:gd name="connsiteY1" fmla="*/ 86 h 1398673"/>
                <a:gd name="connsiteX2" fmla="*/ 2300288 w 2300288"/>
                <a:gd name="connsiteY2" fmla="*/ 54854 h 1398673"/>
                <a:gd name="connsiteX3" fmla="*/ 2035969 w 2300288"/>
                <a:gd name="connsiteY3" fmla="*/ 69142 h 1398673"/>
                <a:gd name="connsiteX4" fmla="*/ 909070 w 2300288"/>
                <a:gd name="connsiteY4" fmla="*/ 1196042 h 1398673"/>
                <a:gd name="connsiteX5" fmla="*/ 999777 w 2300288"/>
                <a:gd name="connsiteY5" fmla="*/ 1286749 h 1398673"/>
                <a:gd name="connsiteX6" fmla="*/ 1000801 w 2300288"/>
                <a:gd name="connsiteY6" fmla="*/ 1287439 h 1398673"/>
                <a:gd name="connsiteX7" fmla="*/ 1019885 w 2300288"/>
                <a:gd name="connsiteY7" fmla="*/ 1333514 h 1398673"/>
                <a:gd name="connsiteX8" fmla="*/ 954726 w 2300288"/>
                <a:gd name="connsiteY8" fmla="*/ 1398673 h 1398673"/>
                <a:gd name="connsiteX9" fmla="*/ 948665 w 2300288"/>
                <a:gd name="connsiteY9" fmla="*/ 1397449 h 1398673"/>
                <a:gd name="connsiteX10" fmla="*/ 948665 w 2300288"/>
                <a:gd name="connsiteY10" fmla="*/ 1398672 h 1398673"/>
                <a:gd name="connsiteX11" fmla="*/ 65163 w 2300288"/>
                <a:gd name="connsiteY11" fmla="*/ 1398672 h 1398673"/>
                <a:gd name="connsiteX12" fmla="*/ 65159 w 2300288"/>
                <a:gd name="connsiteY12" fmla="*/ 1398673 h 1398673"/>
                <a:gd name="connsiteX13" fmla="*/ 65155 w 2300288"/>
                <a:gd name="connsiteY13" fmla="*/ 1398672 h 1398673"/>
                <a:gd name="connsiteX14" fmla="*/ 56885 w 2300288"/>
                <a:gd name="connsiteY14" fmla="*/ 1398672 h 1398673"/>
                <a:gd name="connsiteX15" fmla="*/ 56885 w 2300288"/>
                <a:gd name="connsiteY15" fmla="*/ 1397002 h 1398673"/>
                <a:gd name="connsiteX16" fmla="*/ 39796 w 2300288"/>
                <a:gd name="connsiteY16" fmla="*/ 1393552 h 1398673"/>
                <a:gd name="connsiteX17" fmla="*/ 0 w 2300288"/>
                <a:gd name="connsiteY17" fmla="*/ 1333514 h 1398673"/>
                <a:gd name="connsiteX18" fmla="*/ 0 w 2300288"/>
                <a:gd name="connsiteY18" fmla="*/ 1333513 h 1398673"/>
                <a:gd name="connsiteX19" fmla="*/ 0 w 2300288"/>
                <a:gd name="connsiteY19" fmla="*/ 444289 h 1398673"/>
                <a:gd name="connsiteX20" fmla="*/ 0 w 2300288"/>
                <a:gd name="connsiteY20" fmla="*/ 441733 h 1398673"/>
                <a:gd name="connsiteX21" fmla="*/ 516 w 2300288"/>
                <a:gd name="connsiteY21" fmla="*/ 441733 h 1398673"/>
                <a:gd name="connsiteX22" fmla="*/ 5120 w 2300288"/>
                <a:gd name="connsiteY22" fmla="*/ 418926 h 1398673"/>
                <a:gd name="connsiteX23" fmla="*/ 65159 w 2300288"/>
                <a:gd name="connsiteY23" fmla="*/ 379130 h 1398673"/>
                <a:gd name="connsiteX24" fmla="*/ 111234 w 2300288"/>
                <a:gd name="connsiteY24" fmla="*/ 398214 h 1398673"/>
                <a:gd name="connsiteX25" fmla="*/ 113771 w 2300288"/>
                <a:gd name="connsiteY25" fmla="*/ 401978 h 1398673"/>
                <a:gd name="connsiteX26" fmla="*/ 113771 w 2300288"/>
                <a:gd name="connsiteY26" fmla="*/ 400743 h 1398673"/>
                <a:gd name="connsiteX27" fmla="*/ 234083 w 2300288"/>
                <a:gd name="connsiteY27" fmla="*/ 521055 h 1398673"/>
                <a:gd name="connsiteX28" fmla="*/ 669131 w 2300288"/>
                <a:gd name="connsiteY28" fmla="*/ 88192 h 1398673"/>
                <a:gd name="connsiteX29" fmla="*/ 890588 w 2300288"/>
                <a:gd name="connsiteY29" fmla="*/ 86 h 1398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300288" h="1398673">
                  <a:moveTo>
                    <a:pt x="890588" y="86"/>
                  </a:moveTo>
                  <a:cubicBezTo>
                    <a:pt x="988220" y="1673"/>
                    <a:pt x="1882776" y="880"/>
                    <a:pt x="2062163" y="86"/>
                  </a:cubicBezTo>
                  <a:cubicBezTo>
                    <a:pt x="2241550" y="-708"/>
                    <a:pt x="2256632" y="22310"/>
                    <a:pt x="2300288" y="54854"/>
                  </a:cubicBezTo>
                  <a:cubicBezTo>
                    <a:pt x="2135982" y="4848"/>
                    <a:pt x="2066925" y="40567"/>
                    <a:pt x="2035969" y="69142"/>
                  </a:cubicBezTo>
                  <a:lnTo>
                    <a:pt x="909070" y="1196042"/>
                  </a:lnTo>
                  <a:lnTo>
                    <a:pt x="999777" y="1286749"/>
                  </a:lnTo>
                  <a:lnTo>
                    <a:pt x="1000801" y="1287439"/>
                  </a:lnTo>
                  <a:cubicBezTo>
                    <a:pt x="1012592" y="1299231"/>
                    <a:pt x="1019885" y="1315520"/>
                    <a:pt x="1019885" y="1333514"/>
                  </a:cubicBezTo>
                  <a:cubicBezTo>
                    <a:pt x="1019885" y="1369501"/>
                    <a:pt x="990713" y="1398673"/>
                    <a:pt x="954726" y="1398673"/>
                  </a:cubicBezTo>
                  <a:lnTo>
                    <a:pt x="948665" y="1397449"/>
                  </a:lnTo>
                  <a:lnTo>
                    <a:pt x="948665" y="1398672"/>
                  </a:lnTo>
                  <a:lnTo>
                    <a:pt x="65163" y="1398672"/>
                  </a:lnTo>
                  <a:lnTo>
                    <a:pt x="65159" y="1398673"/>
                  </a:lnTo>
                  <a:lnTo>
                    <a:pt x="65155" y="1398672"/>
                  </a:lnTo>
                  <a:lnTo>
                    <a:pt x="56885" y="1398672"/>
                  </a:lnTo>
                  <a:lnTo>
                    <a:pt x="56885" y="1397002"/>
                  </a:lnTo>
                  <a:lnTo>
                    <a:pt x="39796" y="1393552"/>
                  </a:lnTo>
                  <a:cubicBezTo>
                    <a:pt x="16409" y="1383661"/>
                    <a:pt x="0" y="1360504"/>
                    <a:pt x="0" y="1333514"/>
                  </a:cubicBezTo>
                  <a:lnTo>
                    <a:pt x="0" y="1333513"/>
                  </a:lnTo>
                  <a:lnTo>
                    <a:pt x="0" y="444289"/>
                  </a:lnTo>
                  <a:lnTo>
                    <a:pt x="0" y="441733"/>
                  </a:lnTo>
                  <a:lnTo>
                    <a:pt x="516" y="441733"/>
                  </a:lnTo>
                  <a:lnTo>
                    <a:pt x="5120" y="418926"/>
                  </a:lnTo>
                  <a:cubicBezTo>
                    <a:pt x="15012" y="395539"/>
                    <a:pt x="38169" y="379130"/>
                    <a:pt x="65159" y="379130"/>
                  </a:cubicBezTo>
                  <a:cubicBezTo>
                    <a:pt x="83153" y="379130"/>
                    <a:pt x="99443" y="386423"/>
                    <a:pt x="111234" y="398214"/>
                  </a:cubicBezTo>
                  <a:lnTo>
                    <a:pt x="113771" y="401978"/>
                  </a:lnTo>
                  <a:lnTo>
                    <a:pt x="113771" y="400743"/>
                  </a:lnTo>
                  <a:lnTo>
                    <a:pt x="234083" y="521055"/>
                  </a:lnTo>
                  <a:lnTo>
                    <a:pt x="669131" y="88192"/>
                  </a:lnTo>
                  <a:cubicBezTo>
                    <a:pt x="747712" y="18342"/>
                    <a:pt x="792956" y="-1501"/>
                    <a:pt x="890588" y="86"/>
                  </a:cubicBezTo>
                  <a:close/>
                </a:path>
              </a:pathLst>
            </a:custGeom>
            <a:gradFill>
              <a:gsLst>
                <a:gs pos="100000">
                  <a:srgbClr val="FBB93A"/>
                </a:gs>
                <a:gs pos="0">
                  <a:srgbClr val="CB8B37"/>
                </a:gs>
                <a:gs pos="8000">
                  <a:srgbClr val="BF7E1F"/>
                </a:gs>
              </a:gsLst>
              <a:lin ang="5400000" scaled="0"/>
            </a:gradFill>
            <a:ln>
              <a:noFill/>
            </a:ln>
            <a:effectLst>
              <a:innerShdw blurRad="50800" dist="12700" dir="19200000">
                <a:schemeClr val="bg1">
                  <a:alpha val="76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sp>
        <p:nvSpPr>
          <p:cNvPr id="64" name="직사각형 63"/>
          <p:cNvSpPr/>
          <p:nvPr/>
        </p:nvSpPr>
        <p:spPr>
          <a:xfrm>
            <a:off x="0" y="1000108"/>
            <a:ext cx="18722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b="1" i="1" dirty="0" smtClean="0">
                <a:ln w="3175">
                  <a:noFill/>
                </a:ln>
                <a:solidFill>
                  <a:schemeClr val="bg2">
                    <a:lumMod val="10000"/>
                  </a:schemeClr>
                </a:solidFill>
                <a:latin typeface="HY견고딕" pitchFamily="18" charset="-127"/>
                <a:ea typeface="HY견고딕" pitchFamily="18" charset="-127"/>
              </a:rPr>
              <a:t> 대로변</a:t>
            </a:r>
            <a:endParaRPr lang="en-US" altLang="ko-KR" b="1" i="1" dirty="0">
              <a:ln w="3175">
                <a:noFill/>
              </a:ln>
              <a:solidFill>
                <a:schemeClr val="bg2">
                  <a:lumMod val="10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defRPr/>
            </a:pPr>
            <a:r>
              <a:rPr lang="en-US" altLang="ko-KR" b="1" i="1" dirty="0" smtClean="0">
                <a:ln w="3175">
                  <a:noFill/>
                </a:ln>
                <a:solidFill>
                  <a:schemeClr val="bg2">
                    <a:lumMod val="10000"/>
                  </a:schemeClr>
                </a:solidFill>
                <a:latin typeface="HY견고딕" pitchFamily="18" charset="-127"/>
                <a:ea typeface="HY견고딕" pitchFamily="18" charset="-127"/>
              </a:rPr>
              <a:t>       3</a:t>
            </a:r>
            <a:r>
              <a:rPr lang="ko-KR" altLang="en-US" b="1" i="1" dirty="0" smtClean="0">
                <a:ln w="3175">
                  <a:noFill/>
                </a:ln>
                <a:solidFill>
                  <a:schemeClr val="bg2">
                    <a:lumMod val="10000"/>
                  </a:schemeClr>
                </a:solidFill>
                <a:latin typeface="HY견고딕" pitchFamily="18" charset="-127"/>
                <a:ea typeface="HY견고딕" pitchFamily="18" charset="-127"/>
              </a:rPr>
              <a:t>면</a:t>
            </a:r>
            <a:endParaRPr lang="en-US" altLang="ko-KR" b="1" i="1" dirty="0" smtClean="0">
              <a:ln w="3175">
                <a:noFill/>
              </a:ln>
              <a:solidFill>
                <a:schemeClr val="bg2">
                  <a:lumMod val="10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algn="ctr">
              <a:defRPr/>
            </a:pPr>
            <a:r>
              <a:rPr lang="ko-KR" altLang="en-US" b="1" i="1" dirty="0" smtClean="0">
                <a:ln w="3175">
                  <a:noFill/>
                </a:ln>
                <a:solidFill>
                  <a:schemeClr val="bg2">
                    <a:lumMod val="10000"/>
                  </a:schemeClr>
                </a:solidFill>
                <a:latin typeface="HY견고딕" pitchFamily="18" charset="-127"/>
                <a:ea typeface="HY견고딕" pitchFamily="18" charset="-127"/>
              </a:rPr>
              <a:t>       코너상가</a:t>
            </a:r>
            <a:endParaRPr lang="en-US" altLang="ko-KR" b="1" i="1" dirty="0">
              <a:ln w="3175">
                <a:noFill/>
              </a:ln>
              <a:solidFill>
                <a:schemeClr val="bg2">
                  <a:lumMod val="1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7534423" y="1124744"/>
            <a:ext cx="160957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i="1" dirty="0" smtClean="0">
                <a:latin typeface="HY견고딕" pitchFamily="18" charset="-127"/>
                <a:ea typeface="HY견고딕" pitchFamily="18" charset="-127"/>
              </a:rPr>
              <a:t>          5</a:t>
            </a:r>
            <a:r>
              <a:rPr lang="ko-KR" altLang="en-US" b="1" i="1" dirty="0" smtClean="0">
                <a:latin typeface="HY견고딕" pitchFamily="18" charset="-127"/>
                <a:ea typeface="HY견고딕" pitchFamily="18" charset="-127"/>
              </a:rPr>
              <a:t>천</a:t>
            </a:r>
            <a:endParaRPr lang="en-US" altLang="ko-KR" b="1" i="1" dirty="0">
              <a:latin typeface="HY견고딕" pitchFamily="18" charset="-127"/>
              <a:ea typeface="HY견고딕" pitchFamily="18" charset="-127"/>
            </a:endParaRPr>
          </a:p>
          <a:p>
            <a:pPr>
              <a:defRPr/>
            </a:pPr>
            <a:r>
              <a:rPr lang="ko-KR" altLang="en-US" b="1" i="1" dirty="0" smtClean="0">
                <a:latin typeface="HY견고딕" pitchFamily="18" charset="-127"/>
                <a:ea typeface="HY견고딕" pitchFamily="18" charset="-127"/>
              </a:rPr>
              <a:t>      세대</a:t>
            </a:r>
            <a:endParaRPr lang="en-US" altLang="ko-KR" b="1" i="1" dirty="0">
              <a:latin typeface="HY견고딕" pitchFamily="18" charset="-127"/>
              <a:ea typeface="HY견고딕" pitchFamily="18" charset="-127"/>
            </a:endParaRPr>
          </a:p>
          <a:p>
            <a:pPr>
              <a:defRPr/>
            </a:pPr>
            <a:r>
              <a:rPr lang="ko-KR" altLang="en-US" sz="1600" b="1" i="1" dirty="0" smtClean="0">
                <a:latin typeface="HY견고딕" pitchFamily="18" charset="-127"/>
                <a:ea typeface="HY견고딕" pitchFamily="18" charset="-127"/>
              </a:rPr>
              <a:t>중심상권</a:t>
            </a:r>
            <a:endParaRPr lang="en-US" altLang="ko-KR" sz="1600" b="1" i="1" dirty="0">
              <a:ln w="3175">
                <a:noFill/>
              </a:ln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6" name="그룹 65"/>
          <p:cNvGrpSpPr/>
          <p:nvPr/>
        </p:nvGrpSpPr>
        <p:grpSpPr>
          <a:xfrm rot="10800000" flipH="1">
            <a:off x="2103414" y="767524"/>
            <a:ext cx="2684609" cy="1653363"/>
            <a:chOff x="4723487" y="1189371"/>
            <a:chExt cx="2497932" cy="1398673"/>
          </a:xfrm>
        </p:grpSpPr>
        <p:sp>
          <p:nvSpPr>
            <p:cNvPr id="67" name="자유형 66"/>
            <p:cNvSpPr/>
            <p:nvPr/>
          </p:nvSpPr>
          <p:spPr>
            <a:xfrm>
              <a:off x="6171288" y="1210888"/>
              <a:ext cx="1050131" cy="326231"/>
            </a:xfrm>
            <a:custGeom>
              <a:avLst/>
              <a:gdLst>
                <a:gd name="connsiteX0" fmla="*/ 0 w 1050131"/>
                <a:gd name="connsiteY0" fmla="*/ 326231 h 326231"/>
                <a:gd name="connsiteX1" fmla="*/ 1050131 w 1050131"/>
                <a:gd name="connsiteY1" fmla="*/ 326231 h 326231"/>
                <a:gd name="connsiteX2" fmla="*/ 828675 w 1050131"/>
                <a:gd name="connsiteY2" fmla="*/ 19050 h 326231"/>
                <a:gd name="connsiteX3" fmla="*/ 604838 w 1050131"/>
                <a:gd name="connsiteY3" fmla="*/ 0 h 326231"/>
                <a:gd name="connsiteX4" fmla="*/ 0 w 1050131"/>
                <a:gd name="connsiteY4" fmla="*/ 326231 h 326231"/>
                <a:gd name="connsiteX0" fmla="*/ 0 w 1050131"/>
                <a:gd name="connsiteY0" fmla="*/ 326231 h 326231"/>
                <a:gd name="connsiteX1" fmla="*/ 1050131 w 1050131"/>
                <a:gd name="connsiteY1" fmla="*/ 326231 h 326231"/>
                <a:gd name="connsiteX2" fmla="*/ 828675 w 1050131"/>
                <a:gd name="connsiteY2" fmla="*/ 19050 h 326231"/>
                <a:gd name="connsiteX3" fmla="*/ 604838 w 1050131"/>
                <a:gd name="connsiteY3" fmla="*/ 0 h 326231"/>
                <a:gd name="connsiteX4" fmla="*/ 0 w 1050131"/>
                <a:gd name="connsiteY4" fmla="*/ 326231 h 326231"/>
                <a:gd name="connsiteX0" fmla="*/ 0 w 1050131"/>
                <a:gd name="connsiteY0" fmla="*/ 326231 h 326231"/>
                <a:gd name="connsiteX1" fmla="*/ 1050131 w 1050131"/>
                <a:gd name="connsiteY1" fmla="*/ 326231 h 326231"/>
                <a:gd name="connsiteX2" fmla="*/ 828675 w 1050131"/>
                <a:gd name="connsiteY2" fmla="*/ 19050 h 326231"/>
                <a:gd name="connsiteX3" fmla="*/ 604838 w 1050131"/>
                <a:gd name="connsiteY3" fmla="*/ 0 h 326231"/>
                <a:gd name="connsiteX4" fmla="*/ 0 w 1050131"/>
                <a:gd name="connsiteY4" fmla="*/ 326231 h 326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0131" h="326231">
                  <a:moveTo>
                    <a:pt x="0" y="326231"/>
                  </a:moveTo>
                  <a:lnTo>
                    <a:pt x="1050131" y="326231"/>
                  </a:lnTo>
                  <a:cubicBezTo>
                    <a:pt x="1004887" y="154781"/>
                    <a:pt x="888206" y="54769"/>
                    <a:pt x="828675" y="19050"/>
                  </a:cubicBezTo>
                  <a:lnTo>
                    <a:pt x="604838" y="0"/>
                  </a:lnTo>
                  <a:lnTo>
                    <a:pt x="0" y="326231"/>
                  </a:lnTo>
                  <a:close/>
                </a:path>
              </a:pathLst>
            </a:custGeom>
            <a:gradFill>
              <a:gsLst>
                <a:gs pos="0">
                  <a:srgbClr val="0C1A26"/>
                </a:gs>
                <a:gs pos="100000">
                  <a:srgbClr val="457198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68" name="자유형 67"/>
            <p:cNvSpPr/>
            <p:nvPr/>
          </p:nvSpPr>
          <p:spPr>
            <a:xfrm>
              <a:off x="4723487" y="1189371"/>
              <a:ext cx="2300288" cy="1398673"/>
            </a:xfrm>
            <a:custGeom>
              <a:avLst/>
              <a:gdLst>
                <a:gd name="connsiteX0" fmla="*/ 890588 w 2300288"/>
                <a:gd name="connsiteY0" fmla="*/ 86 h 1398673"/>
                <a:gd name="connsiteX1" fmla="*/ 2062163 w 2300288"/>
                <a:gd name="connsiteY1" fmla="*/ 86 h 1398673"/>
                <a:gd name="connsiteX2" fmla="*/ 2300288 w 2300288"/>
                <a:gd name="connsiteY2" fmla="*/ 54854 h 1398673"/>
                <a:gd name="connsiteX3" fmla="*/ 2035969 w 2300288"/>
                <a:gd name="connsiteY3" fmla="*/ 69142 h 1398673"/>
                <a:gd name="connsiteX4" fmla="*/ 909070 w 2300288"/>
                <a:gd name="connsiteY4" fmla="*/ 1196042 h 1398673"/>
                <a:gd name="connsiteX5" fmla="*/ 999777 w 2300288"/>
                <a:gd name="connsiteY5" fmla="*/ 1286749 h 1398673"/>
                <a:gd name="connsiteX6" fmla="*/ 1000801 w 2300288"/>
                <a:gd name="connsiteY6" fmla="*/ 1287439 h 1398673"/>
                <a:gd name="connsiteX7" fmla="*/ 1019885 w 2300288"/>
                <a:gd name="connsiteY7" fmla="*/ 1333514 h 1398673"/>
                <a:gd name="connsiteX8" fmla="*/ 954726 w 2300288"/>
                <a:gd name="connsiteY8" fmla="*/ 1398673 h 1398673"/>
                <a:gd name="connsiteX9" fmla="*/ 948665 w 2300288"/>
                <a:gd name="connsiteY9" fmla="*/ 1397449 h 1398673"/>
                <a:gd name="connsiteX10" fmla="*/ 948665 w 2300288"/>
                <a:gd name="connsiteY10" fmla="*/ 1398672 h 1398673"/>
                <a:gd name="connsiteX11" fmla="*/ 65163 w 2300288"/>
                <a:gd name="connsiteY11" fmla="*/ 1398672 h 1398673"/>
                <a:gd name="connsiteX12" fmla="*/ 65159 w 2300288"/>
                <a:gd name="connsiteY12" fmla="*/ 1398673 h 1398673"/>
                <a:gd name="connsiteX13" fmla="*/ 65155 w 2300288"/>
                <a:gd name="connsiteY13" fmla="*/ 1398672 h 1398673"/>
                <a:gd name="connsiteX14" fmla="*/ 56885 w 2300288"/>
                <a:gd name="connsiteY14" fmla="*/ 1398672 h 1398673"/>
                <a:gd name="connsiteX15" fmla="*/ 56885 w 2300288"/>
                <a:gd name="connsiteY15" fmla="*/ 1397002 h 1398673"/>
                <a:gd name="connsiteX16" fmla="*/ 39796 w 2300288"/>
                <a:gd name="connsiteY16" fmla="*/ 1393552 h 1398673"/>
                <a:gd name="connsiteX17" fmla="*/ 0 w 2300288"/>
                <a:gd name="connsiteY17" fmla="*/ 1333514 h 1398673"/>
                <a:gd name="connsiteX18" fmla="*/ 0 w 2300288"/>
                <a:gd name="connsiteY18" fmla="*/ 1333513 h 1398673"/>
                <a:gd name="connsiteX19" fmla="*/ 0 w 2300288"/>
                <a:gd name="connsiteY19" fmla="*/ 444289 h 1398673"/>
                <a:gd name="connsiteX20" fmla="*/ 0 w 2300288"/>
                <a:gd name="connsiteY20" fmla="*/ 441733 h 1398673"/>
                <a:gd name="connsiteX21" fmla="*/ 516 w 2300288"/>
                <a:gd name="connsiteY21" fmla="*/ 441733 h 1398673"/>
                <a:gd name="connsiteX22" fmla="*/ 5120 w 2300288"/>
                <a:gd name="connsiteY22" fmla="*/ 418926 h 1398673"/>
                <a:gd name="connsiteX23" fmla="*/ 65159 w 2300288"/>
                <a:gd name="connsiteY23" fmla="*/ 379130 h 1398673"/>
                <a:gd name="connsiteX24" fmla="*/ 111234 w 2300288"/>
                <a:gd name="connsiteY24" fmla="*/ 398214 h 1398673"/>
                <a:gd name="connsiteX25" fmla="*/ 113771 w 2300288"/>
                <a:gd name="connsiteY25" fmla="*/ 401978 h 1398673"/>
                <a:gd name="connsiteX26" fmla="*/ 113771 w 2300288"/>
                <a:gd name="connsiteY26" fmla="*/ 400743 h 1398673"/>
                <a:gd name="connsiteX27" fmla="*/ 234083 w 2300288"/>
                <a:gd name="connsiteY27" fmla="*/ 521055 h 1398673"/>
                <a:gd name="connsiteX28" fmla="*/ 669131 w 2300288"/>
                <a:gd name="connsiteY28" fmla="*/ 88192 h 1398673"/>
                <a:gd name="connsiteX29" fmla="*/ 890588 w 2300288"/>
                <a:gd name="connsiteY29" fmla="*/ 86 h 1398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300288" h="1398673">
                  <a:moveTo>
                    <a:pt x="890588" y="86"/>
                  </a:moveTo>
                  <a:cubicBezTo>
                    <a:pt x="988220" y="1673"/>
                    <a:pt x="1882776" y="880"/>
                    <a:pt x="2062163" y="86"/>
                  </a:cubicBezTo>
                  <a:cubicBezTo>
                    <a:pt x="2241550" y="-708"/>
                    <a:pt x="2256632" y="22310"/>
                    <a:pt x="2300288" y="54854"/>
                  </a:cubicBezTo>
                  <a:cubicBezTo>
                    <a:pt x="2135982" y="4848"/>
                    <a:pt x="2066925" y="40567"/>
                    <a:pt x="2035969" y="69142"/>
                  </a:cubicBezTo>
                  <a:lnTo>
                    <a:pt x="909070" y="1196042"/>
                  </a:lnTo>
                  <a:lnTo>
                    <a:pt x="999777" y="1286749"/>
                  </a:lnTo>
                  <a:lnTo>
                    <a:pt x="1000801" y="1287439"/>
                  </a:lnTo>
                  <a:cubicBezTo>
                    <a:pt x="1012592" y="1299231"/>
                    <a:pt x="1019885" y="1315520"/>
                    <a:pt x="1019885" y="1333514"/>
                  </a:cubicBezTo>
                  <a:cubicBezTo>
                    <a:pt x="1019885" y="1369501"/>
                    <a:pt x="990713" y="1398673"/>
                    <a:pt x="954726" y="1398673"/>
                  </a:cubicBezTo>
                  <a:lnTo>
                    <a:pt x="948665" y="1397449"/>
                  </a:lnTo>
                  <a:lnTo>
                    <a:pt x="948665" y="1398672"/>
                  </a:lnTo>
                  <a:lnTo>
                    <a:pt x="65163" y="1398672"/>
                  </a:lnTo>
                  <a:lnTo>
                    <a:pt x="65159" y="1398673"/>
                  </a:lnTo>
                  <a:lnTo>
                    <a:pt x="65155" y="1398672"/>
                  </a:lnTo>
                  <a:lnTo>
                    <a:pt x="56885" y="1398672"/>
                  </a:lnTo>
                  <a:lnTo>
                    <a:pt x="56885" y="1397002"/>
                  </a:lnTo>
                  <a:lnTo>
                    <a:pt x="39796" y="1393552"/>
                  </a:lnTo>
                  <a:cubicBezTo>
                    <a:pt x="16409" y="1383661"/>
                    <a:pt x="0" y="1360504"/>
                    <a:pt x="0" y="1333514"/>
                  </a:cubicBezTo>
                  <a:lnTo>
                    <a:pt x="0" y="1333513"/>
                  </a:lnTo>
                  <a:lnTo>
                    <a:pt x="0" y="444289"/>
                  </a:lnTo>
                  <a:lnTo>
                    <a:pt x="0" y="441733"/>
                  </a:lnTo>
                  <a:lnTo>
                    <a:pt x="516" y="441733"/>
                  </a:lnTo>
                  <a:lnTo>
                    <a:pt x="5120" y="418926"/>
                  </a:lnTo>
                  <a:cubicBezTo>
                    <a:pt x="15012" y="395539"/>
                    <a:pt x="38169" y="379130"/>
                    <a:pt x="65159" y="379130"/>
                  </a:cubicBezTo>
                  <a:cubicBezTo>
                    <a:pt x="83153" y="379130"/>
                    <a:pt x="99443" y="386423"/>
                    <a:pt x="111234" y="398214"/>
                  </a:cubicBezTo>
                  <a:lnTo>
                    <a:pt x="113771" y="401978"/>
                  </a:lnTo>
                  <a:lnTo>
                    <a:pt x="113771" y="400743"/>
                  </a:lnTo>
                  <a:lnTo>
                    <a:pt x="234083" y="521055"/>
                  </a:lnTo>
                  <a:lnTo>
                    <a:pt x="669131" y="88192"/>
                  </a:lnTo>
                  <a:cubicBezTo>
                    <a:pt x="747712" y="18342"/>
                    <a:pt x="792956" y="-1501"/>
                    <a:pt x="890588" y="86"/>
                  </a:cubicBezTo>
                  <a:close/>
                </a:path>
              </a:pathLst>
            </a:custGeom>
            <a:gradFill>
              <a:gsLst>
                <a:gs pos="100000">
                  <a:srgbClr val="49779F"/>
                </a:gs>
                <a:gs pos="0">
                  <a:srgbClr val="1F476A"/>
                </a:gs>
                <a:gs pos="8000">
                  <a:srgbClr val="152F47"/>
                </a:gs>
              </a:gsLst>
              <a:lin ang="5400000" scaled="0"/>
            </a:gradFill>
            <a:ln>
              <a:noFill/>
            </a:ln>
            <a:effectLst>
              <a:innerShdw blurRad="50800" dist="12700" dir="3600000">
                <a:schemeClr val="bg1">
                  <a:alpha val="76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grpSp>
        <p:nvGrpSpPr>
          <p:cNvPr id="7" name="그룹 68"/>
          <p:cNvGrpSpPr/>
          <p:nvPr/>
        </p:nvGrpSpPr>
        <p:grpSpPr>
          <a:xfrm rot="10800000" flipH="1">
            <a:off x="4572000" y="692697"/>
            <a:ext cx="2664296" cy="1732464"/>
            <a:chOff x="1904880" y="1198896"/>
            <a:chExt cx="2488407" cy="1398673"/>
          </a:xfrm>
        </p:grpSpPr>
        <p:sp>
          <p:nvSpPr>
            <p:cNvPr id="70" name="자유형 69"/>
            <p:cNvSpPr/>
            <p:nvPr/>
          </p:nvSpPr>
          <p:spPr>
            <a:xfrm flipH="1">
              <a:off x="1904880" y="1210889"/>
              <a:ext cx="1050131" cy="326231"/>
            </a:xfrm>
            <a:custGeom>
              <a:avLst/>
              <a:gdLst>
                <a:gd name="connsiteX0" fmla="*/ 0 w 1050131"/>
                <a:gd name="connsiteY0" fmla="*/ 326231 h 326231"/>
                <a:gd name="connsiteX1" fmla="*/ 1050131 w 1050131"/>
                <a:gd name="connsiteY1" fmla="*/ 326231 h 326231"/>
                <a:gd name="connsiteX2" fmla="*/ 828675 w 1050131"/>
                <a:gd name="connsiteY2" fmla="*/ 19050 h 326231"/>
                <a:gd name="connsiteX3" fmla="*/ 604838 w 1050131"/>
                <a:gd name="connsiteY3" fmla="*/ 0 h 326231"/>
                <a:gd name="connsiteX4" fmla="*/ 0 w 1050131"/>
                <a:gd name="connsiteY4" fmla="*/ 326231 h 326231"/>
                <a:gd name="connsiteX0" fmla="*/ 0 w 1050131"/>
                <a:gd name="connsiteY0" fmla="*/ 326231 h 326231"/>
                <a:gd name="connsiteX1" fmla="*/ 1050131 w 1050131"/>
                <a:gd name="connsiteY1" fmla="*/ 326231 h 326231"/>
                <a:gd name="connsiteX2" fmla="*/ 828675 w 1050131"/>
                <a:gd name="connsiteY2" fmla="*/ 19050 h 326231"/>
                <a:gd name="connsiteX3" fmla="*/ 604838 w 1050131"/>
                <a:gd name="connsiteY3" fmla="*/ 0 h 326231"/>
                <a:gd name="connsiteX4" fmla="*/ 0 w 1050131"/>
                <a:gd name="connsiteY4" fmla="*/ 326231 h 326231"/>
                <a:gd name="connsiteX0" fmla="*/ 0 w 1050131"/>
                <a:gd name="connsiteY0" fmla="*/ 326231 h 326231"/>
                <a:gd name="connsiteX1" fmla="*/ 1050131 w 1050131"/>
                <a:gd name="connsiteY1" fmla="*/ 326231 h 326231"/>
                <a:gd name="connsiteX2" fmla="*/ 828675 w 1050131"/>
                <a:gd name="connsiteY2" fmla="*/ 19050 h 326231"/>
                <a:gd name="connsiteX3" fmla="*/ 604838 w 1050131"/>
                <a:gd name="connsiteY3" fmla="*/ 0 h 326231"/>
                <a:gd name="connsiteX4" fmla="*/ 0 w 1050131"/>
                <a:gd name="connsiteY4" fmla="*/ 326231 h 326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0131" h="326231">
                  <a:moveTo>
                    <a:pt x="0" y="326231"/>
                  </a:moveTo>
                  <a:lnTo>
                    <a:pt x="1050131" y="326231"/>
                  </a:lnTo>
                  <a:cubicBezTo>
                    <a:pt x="1004887" y="154781"/>
                    <a:pt x="888206" y="54769"/>
                    <a:pt x="828675" y="19050"/>
                  </a:cubicBezTo>
                  <a:lnTo>
                    <a:pt x="604838" y="0"/>
                  </a:lnTo>
                  <a:lnTo>
                    <a:pt x="0" y="326231"/>
                  </a:lnTo>
                  <a:close/>
                </a:path>
              </a:pathLst>
            </a:custGeom>
            <a:gradFill>
              <a:gsLst>
                <a:gs pos="0">
                  <a:srgbClr val="532309"/>
                </a:gs>
                <a:gs pos="100000">
                  <a:srgbClr val="DF721F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2000" dirty="0"/>
            </a:p>
          </p:txBody>
        </p:sp>
        <p:sp>
          <p:nvSpPr>
            <p:cNvPr id="71" name="자유형 70"/>
            <p:cNvSpPr/>
            <p:nvPr/>
          </p:nvSpPr>
          <p:spPr>
            <a:xfrm flipH="1">
              <a:off x="2092999" y="1198896"/>
              <a:ext cx="2300288" cy="1398673"/>
            </a:xfrm>
            <a:custGeom>
              <a:avLst/>
              <a:gdLst>
                <a:gd name="connsiteX0" fmla="*/ 890588 w 2300288"/>
                <a:gd name="connsiteY0" fmla="*/ 86 h 1398673"/>
                <a:gd name="connsiteX1" fmla="*/ 2062163 w 2300288"/>
                <a:gd name="connsiteY1" fmla="*/ 86 h 1398673"/>
                <a:gd name="connsiteX2" fmla="*/ 2300288 w 2300288"/>
                <a:gd name="connsiteY2" fmla="*/ 54854 h 1398673"/>
                <a:gd name="connsiteX3" fmla="*/ 2035969 w 2300288"/>
                <a:gd name="connsiteY3" fmla="*/ 69142 h 1398673"/>
                <a:gd name="connsiteX4" fmla="*/ 909070 w 2300288"/>
                <a:gd name="connsiteY4" fmla="*/ 1196042 h 1398673"/>
                <a:gd name="connsiteX5" fmla="*/ 999777 w 2300288"/>
                <a:gd name="connsiteY5" fmla="*/ 1286749 h 1398673"/>
                <a:gd name="connsiteX6" fmla="*/ 1000801 w 2300288"/>
                <a:gd name="connsiteY6" fmla="*/ 1287439 h 1398673"/>
                <a:gd name="connsiteX7" fmla="*/ 1019885 w 2300288"/>
                <a:gd name="connsiteY7" fmla="*/ 1333514 h 1398673"/>
                <a:gd name="connsiteX8" fmla="*/ 954726 w 2300288"/>
                <a:gd name="connsiteY8" fmla="*/ 1398673 h 1398673"/>
                <a:gd name="connsiteX9" fmla="*/ 948665 w 2300288"/>
                <a:gd name="connsiteY9" fmla="*/ 1397449 h 1398673"/>
                <a:gd name="connsiteX10" fmla="*/ 948665 w 2300288"/>
                <a:gd name="connsiteY10" fmla="*/ 1398672 h 1398673"/>
                <a:gd name="connsiteX11" fmla="*/ 65163 w 2300288"/>
                <a:gd name="connsiteY11" fmla="*/ 1398672 h 1398673"/>
                <a:gd name="connsiteX12" fmla="*/ 65159 w 2300288"/>
                <a:gd name="connsiteY12" fmla="*/ 1398673 h 1398673"/>
                <a:gd name="connsiteX13" fmla="*/ 65155 w 2300288"/>
                <a:gd name="connsiteY13" fmla="*/ 1398672 h 1398673"/>
                <a:gd name="connsiteX14" fmla="*/ 56885 w 2300288"/>
                <a:gd name="connsiteY14" fmla="*/ 1398672 h 1398673"/>
                <a:gd name="connsiteX15" fmla="*/ 56885 w 2300288"/>
                <a:gd name="connsiteY15" fmla="*/ 1397002 h 1398673"/>
                <a:gd name="connsiteX16" fmla="*/ 39796 w 2300288"/>
                <a:gd name="connsiteY16" fmla="*/ 1393552 h 1398673"/>
                <a:gd name="connsiteX17" fmla="*/ 0 w 2300288"/>
                <a:gd name="connsiteY17" fmla="*/ 1333514 h 1398673"/>
                <a:gd name="connsiteX18" fmla="*/ 0 w 2300288"/>
                <a:gd name="connsiteY18" fmla="*/ 1333513 h 1398673"/>
                <a:gd name="connsiteX19" fmla="*/ 0 w 2300288"/>
                <a:gd name="connsiteY19" fmla="*/ 444289 h 1398673"/>
                <a:gd name="connsiteX20" fmla="*/ 0 w 2300288"/>
                <a:gd name="connsiteY20" fmla="*/ 441733 h 1398673"/>
                <a:gd name="connsiteX21" fmla="*/ 516 w 2300288"/>
                <a:gd name="connsiteY21" fmla="*/ 441733 h 1398673"/>
                <a:gd name="connsiteX22" fmla="*/ 5120 w 2300288"/>
                <a:gd name="connsiteY22" fmla="*/ 418926 h 1398673"/>
                <a:gd name="connsiteX23" fmla="*/ 65159 w 2300288"/>
                <a:gd name="connsiteY23" fmla="*/ 379130 h 1398673"/>
                <a:gd name="connsiteX24" fmla="*/ 111234 w 2300288"/>
                <a:gd name="connsiteY24" fmla="*/ 398214 h 1398673"/>
                <a:gd name="connsiteX25" fmla="*/ 113771 w 2300288"/>
                <a:gd name="connsiteY25" fmla="*/ 401978 h 1398673"/>
                <a:gd name="connsiteX26" fmla="*/ 113771 w 2300288"/>
                <a:gd name="connsiteY26" fmla="*/ 400743 h 1398673"/>
                <a:gd name="connsiteX27" fmla="*/ 234083 w 2300288"/>
                <a:gd name="connsiteY27" fmla="*/ 521055 h 1398673"/>
                <a:gd name="connsiteX28" fmla="*/ 669131 w 2300288"/>
                <a:gd name="connsiteY28" fmla="*/ 88192 h 1398673"/>
                <a:gd name="connsiteX29" fmla="*/ 890588 w 2300288"/>
                <a:gd name="connsiteY29" fmla="*/ 86 h 1398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300288" h="1398673">
                  <a:moveTo>
                    <a:pt x="890588" y="86"/>
                  </a:moveTo>
                  <a:cubicBezTo>
                    <a:pt x="988220" y="1673"/>
                    <a:pt x="1882776" y="880"/>
                    <a:pt x="2062163" y="86"/>
                  </a:cubicBezTo>
                  <a:cubicBezTo>
                    <a:pt x="2241550" y="-708"/>
                    <a:pt x="2256632" y="22310"/>
                    <a:pt x="2300288" y="54854"/>
                  </a:cubicBezTo>
                  <a:cubicBezTo>
                    <a:pt x="2135982" y="4848"/>
                    <a:pt x="2066925" y="40567"/>
                    <a:pt x="2035969" y="69142"/>
                  </a:cubicBezTo>
                  <a:lnTo>
                    <a:pt x="909070" y="1196042"/>
                  </a:lnTo>
                  <a:lnTo>
                    <a:pt x="999777" y="1286749"/>
                  </a:lnTo>
                  <a:lnTo>
                    <a:pt x="1000801" y="1287439"/>
                  </a:lnTo>
                  <a:cubicBezTo>
                    <a:pt x="1012592" y="1299231"/>
                    <a:pt x="1019885" y="1315520"/>
                    <a:pt x="1019885" y="1333514"/>
                  </a:cubicBezTo>
                  <a:cubicBezTo>
                    <a:pt x="1019885" y="1369501"/>
                    <a:pt x="990713" y="1398673"/>
                    <a:pt x="954726" y="1398673"/>
                  </a:cubicBezTo>
                  <a:lnTo>
                    <a:pt x="948665" y="1397449"/>
                  </a:lnTo>
                  <a:lnTo>
                    <a:pt x="948665" y="1398672"/>
                  </a:lnTo>
                  <a:lnTo>
                    <a:pt x="65163" y="1398672"/>
                  </a:lnTo>
                  <a:lnTo>
                    <a:pt x="65159" y="1398673"/>
                  </a:lnTo>
                  <a:lnTo>
                    <a:pt x="65155" y="1398672"/>
                  </a:lnTo>
                  <a:lnTo>
                    <a:pt x="56885" y="1398672"/>
                  </a:lnTo>
                  <a:lnTo>
                    <a:pt x="56885" y="1397002"/>
                  </a:lnTo>
                  <a:lnTo>
                    <a:pt x="39796" y="1393552"/>
                  </a:lnTo>
                  <a:cubicBezTo>
                    <a:pt x="16409" y="1383661"/>
                    <a:pt x="0" y="1360504"/>
                    <a:pt x="0" y="1333514"/>
                  </a:cubicBezTo>
                  <a:lnTo>
                    <a:pt x="0" y="1333513"/>
                  </a:lnTo>
                  <a:lnTo>
                    <a:pt x="0" y="444289"/>
                  </a:lnTo>
                  <a:lnTo>
                    <a:pt x="0" y="441733"/>
                  </a:lnTo>
                  <a:lnTo>
                    <a:pt x="516" y="441733"/>
                  </a:lnTo>
                  <a:lnTo>
                    <a:pt x="5120" y="418926"/>
                  </a:lnTo>
                  <a:cubicBezTo>
                    <a:pt x="15012" y="395539"/>
                    <a:pt x="38169" y="379130"/>
                    <a:pt x="65159" y="379130"/>
                  </a:cubicBezTo>
                  <a:cubicBezTo>
                    <a:pt x="83153" y="379130"/>
                    <a:pt x="99443" y="386423"/>
                    <a:pt x="111234" y="398214"/>
                  </a:cubicBezTo>
                  <a:lnTo>
                    <a:pt x="113771" y="401978"/>
                  </a:lnTo>
                  <a:lnTo>
                    <a:pt x="113771" y="400743"/>
                  </a:lnTo>
                  <a:lnTo>
                    <a:pt x="234083" y="521055"/>
                  </a:lnTo>
                  <a:lnTo>
                    <a:pt x="669131" y="88192"/>
                  </a:lnTo>
                  <a:cubicBezTo>
                    <a:pt x="747712" y="18342"/>
                    <a:pt x="792956" y="-1501"/>
                    <a:pt x="890588" y="86"/>
                  </a:cubicBezTo>
                  <a:close/>
                </a:path>
              </a:pathLst>
            </a:custGeom>
            <a:gradFill>
              <a:gsLst>
                <a:gs pos="100000">
                  <a:srgbClr val="F08325"/>
                </a:gs>
                <a:gs pos="0">
                  <a:srgbClr val="C45C14"/>
                </a:gs>
                <a:gs pos="8000">
                  <a:srgbClr val="C25415"/>
                </a:gs>
              </a:gsLst>
              <a:lin ang="5400000" scaled="0"/>
            </a:gradFill>
            <a:ln>
              <a:noFill/>
            </a:ln>
            <a:effectLst>
              <a:innerShdw blurRad="50800" dist="12700" dir="7200000">
                <a:schemeClr val="bg1">
                  <a:alpha val="76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2000" dirty="0"/>
            </a:p>
          </p:txBody>
        </p:sp>
      </p:grpSp>
      <p:sp>
        <p:nvSpPr>
          <p:cNvPr id="72" name="직사각형 71"/>
          <p:cNvSpPr/>
          <p:nvPr/>
        </p:nvSpPr>
        <p:spPr>
          <a:xfrm>
            <a:off x="323528" y="980728"/>
            <a:ext cx="46609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i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BUS</a:t>
            </a:r>
          </a:p>
          <a:p>
            <a:pPr algn="ctr">
              <a:defRPr/>
            </a:pPr>
            <a:r>
              <a:rPr lang="ko-KR" altLang="en-US" i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   정류장</a:t>
            </a:r>
            <a:endParaRPr lang="en-US" altLang="ko-KR" i="1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>
              <a:defRPr/>
            </a:pPr>
            <a:r>
              <a:rPr lang="ko-KR" altLang="en-US" i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         </a:t>
            </a:r>
            <a:r>
              <a:rPr lang="ko-KR" altLang="en-US" i="1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바로앞</a:t>
            </a:r>
            <a:endParaRPr lang="en-US" altLang="ko-KR" i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5652120" y="980728"/>
            <a:ext cx="22641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b="1" i="1" smtClean="0">
                <a:ln w="3175">
                  <a:noFill/>
                </a:ln>
                <a:solidFill>
                  <a:schemeClr val="bg2">
                    <a:lumMod val="10000"/>
                  </a:schemeClr>
                </a:solidFill>
                <a:latin typeface="HY견고딕" pitchFamily="18" charset="-127"/>
                <a:ea typeface="HY견고딕" pitchFamily="18" charset="-127"/>
              </a:rPr>
              <a:t>       근린공원</a:t>
            </a:r>
            <a:endParaRPr lang="en-US" altLang="ko-KR" b="1" i="1" dirty="0" smtClean="0">
              <a:ln w="3175">
                <a:noFill/>
              </a:ln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defRPr/>
            </a:pPr>
            <a:r>
              <a:rPr lang="ko-KR" altLang="en-US" b="1" i="1" dirty="0" smtClean="0">
                <a:ln w="3175">
                  <a:noFill/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    광장</a:t>
            </a:r>
            <a:endParaRPr lang="en-US" altLang="ko-KR" sz="1600" b="1" i="1" dirty="0">
              <a:ln w="3175">
                <a:noFill/>
              </a:ln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defRPr/>
            </a:pPr>
            <a:r>
              <a:rPr lang="en-US" altLang="ko-KR" b="1" i="1" dirty="0" smtClean="0">
                <a:ln w="3175">
                  <a:noFill/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en-US" altLang="ko-KR" b="1" i="1" dirty="0">
                <a:ln w="3175">
                  <a:noFill/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en-US" altLang="ko-KR" b="1" i="1" dirty="0" smtClean="0">
                <a:ln w="3175">
                  <a:noFill/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00</a:t>
            </a:r>
            <a:r>
              <a:rPr lang="ko-KR" altLang="en-US" b="1" i="1" dirty="0">
                <a:ln w="3175">
                  <a:noFill/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평</a:t>
            </a:r>
            <a:r>
              <a:rPr lang="en-US" altLang="ko-KR" b="1" i="1" dirty="0">
                <a:ln w="3175">
                  <a:noFill/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75" name="직사각형 74"/>
          <p:cNvSpPr/>
          <p:nvPr/>
        </p:nvSpPr>
        <p:spPr>
          <a:xfrm>
            <a:off x="6715140" y="2357430"/>
            <a:ext cx="222576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800" dirty="0">
                <a:latin typeface="HY수평선M" panose="02030600000101010101" pitchFamily="18" charset="-127"/>
                <a:ea typeface="HY수평선M" panose="02030600000101010101" pitchFamily="18" charset="-127"/>
              </a:rPr>
              <a:t> </a:t>
            </a:r>
            <a:r>
              <a:rPr lang="en-US" altLang="ko-KR" sz="800" b="1" dirty="0" smtClean="0">
                <a:latin typeface="HY수평선M" panose="02030600000101010101" pitchFamily="18" charset="-127"/>
                <a:ea typeface="HY수평선M" panose="02030600000101010101" pitchFamily="18" charset="-127"/>
              </a:rPr>
              <a:t>2021</a:t>
            </a:r>
            <a:r>
              <a:rPr lang="ko-KR" altLang="en-US" sz="800" b="1" dirty="0" smtClean="0">
                <a:latin typeface="HY수평선M" panose="02030600000101010101" pitchFamily="18" charset="-127"/>
                <a:ea typeface="HY수평선M" panose="02030600000101010101" pitchFamily="18" charset="-127"/>
              </a:rPr>
              <a:t>년 </a:t>
            </a:r>
            <a:r>
              <a:rPr lang="en-US" altLang="ko-KR" sz="800" b="1" dirty="0" smtClean="0">
                <a:latin typeface="HY수평선M" panose="02030600000101010101" pitchFamily="18" charset="-127"/>
                <a:ea typeface="HY수평선M" panose="02030600000101010101" pitchFamily="18" charset="-127"/>
              </a:rPr>
              <a:t>5</a:t>
            </a:r>
            <a:r>
              <a:rPr lang="ko-KR" altLang="en-US" sz="800" b="1" dirty="0" smtClean="0">
                <a:latin typeface="HY수평선M" panose="02030600000101010101" pitchFamily="18" charset="-127"/>
                <a:ea typeface="HY수평선M" panose="02030600000101010101" pitchFamily="18" charset="-127"/>
              </a:rPr>
              <a:t>월  </a:t>
            </a:r>
            <a:r>
              <a:rPr lang="en-US" altLang="ko-KR" sz="800" b="1" dirty="0" smtClean="0">
                <a:latin typeface="HY수평선M" panose="02030600000101010101" pitchFamily="18" charset="-127"/>
                <a:ea typeface="HY수평선M" panose="02030600000101010101" pitchFamily="18" charset="-127"/>
              </a:rPr>
              <a:t>20</a:t>
            </a:r>
            <a:r>
              <a:rPr lang="ko-KR" altLang="en-US" sz="800" b="1" dirty="0" smtClean="0">
                <a:latin typeface="HY수평선M" panose="02030600000101010101" pitchFamily="18" charset="-127"/>
                <a:ea typeface="HY수평선M" panose="02030600000101010101" pitchFamily="18" charset="-127"/>
              </a:rPr>
              <a:t>일  목요일</a:t>
            </a:r>
            <a:r>
              <a:rPr lang="ko-KR" altLang="en-US" sz="800" b="1" dirty="0" smtClean="0">
                <a:solidFill>
                  <a:srgbClr val="000000"/>
                </a:solidFill>
                <a:latin typeface="HY수평선M" panose="02030600000101010101" pitchFamily="18" charset="-127"/>
                <a:ea typeface="HY수평선M" panose="02030600000101010101" pitchFamily="18" charset="-127"/>
              </a:rPr>
              <a:t>  </a:t>
            </a:r>
            <a:r>
              <a:rPr lang="en-US" altLang="ko-KR" sz="800" b="1" dirty="0">
                <a:latin typeface="HY수평선M" panose="02030600000101010101" pitchFamily="18" charset="-127"/>
                <a:ea typeface="HY수평선M" panose="02030600000101010101" pitchFamily="18" charset="-127"/>
              </a:rPr>
              <a:t>[</a:t>
            </a:r>
            <a:r>
              <a:rPr lang="ko-KR" altLang="en-US" sz="800" b="1" dirty="0">
                <a:latin typeface="HY수평선M" panose="02030600000101010101" pitchFamily="18" charset="-127"/>
                <a:ea typeface="HY수평선M" panose="02030600000101010101" pitchFamily="18" charset="-127"/>
              </a:rPr>
              <a:t>단위 </a:t>
            </a:r>
            <a:r>
              <a:rPr lang="en-US" altLang="ko-KR" sz="800" b="1" dirty="0">
                <a:latin typeface="HY수평선M" panose="02030600000101010101" pitchFamily="18" charset="-127"/>
                <a:ea typeface="HY수평선M" panose="02030600000101010101" pitchFamily="18" charset="-127"/>
              </a:rPr>
              <a:t>: </a:t>
            </a:r>
            <a:r>
              <a:rPr lang="ko-KR" altLang="en-US" sz="800" b="1" dirty="0">
                <a:latin typeface="HY수평선M" panose="02030600000101010101" pitchFamily="18" charset="-127"/>
                <a:ea typeface="HY수평선M" panose="02030600000101010101" pitchFamily="18" charset="-127"/>
              </a:rPr>
              <a:t>천</a:t>
            </a:r>
            <a:r>
              <a:rPr lang="ko-KR" altLang="en-US" sz="800" b="1" dirty="0" smtClean="0">
                <a:latin typeface="HY수평선M" panose="02030600000101010101" pitchFamily="18" charset="-127"/>
                <a:ea typeface="HY수평선M" panose="02030600000101010101" pitchFamily="18" charset="-127"/>
              </a:rPr>
              <a:t>원</a:t>
            </a:r>
            <a:r>
              <a:rPr lang="en-US" altLang="ko-KR" sz="800" b="1" dirty="0">
                <a:latin typeface="HY수평선M" panose="02030600000101010101" pitchFamily="18" charset="-127"/>
                <a:ea typeface="HY수평선M" panose="02030600000101010101" pitchFamily="18" charset="-127"/>
              </a:rPr>
              <a:t>]</a:t>
            </a:r>
            <a:endParaRPr lang="ko-KR" altLang="en-US" sz="800" b="1" dirty="0">
              <a:latin typeface="HY수평선M" panose="02030600000101010101" pitchFamily="18" charset="-127"/>
              <a:ea typeface="HY수평선M" panose="02030600000101010101" pitchFamily="18" charset="-127"/>
            </a:endParaRPr>
          </a:p>
        </p:txBody>
      </p:sp>
      <p:cxnSp>
        <p:nvCxnSpPr>
          <p:cNvPr id="54" name="직선 연결선 53"/>
          <p:cNvCxnSpPr/>
          <p:nvPr/>
        </p:nvCxnSpPr>
        <p:spPr>
          <a:xfrm>
            <a:off x="0" y="6381328"/>
            <a:ext cx="9144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9"/>
          <p:cNvSpPr txBox="1"/>
          <p:nvPr/>
        </p:nvSpPr>
        <p:spPr>
          <a:xfrm>
            <a:off x="5524259" y="2786058"/>
            <a:ext cx="361974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700" dirty="0" smtClean="0">
                <a:latin typeface="맑은 고딕"/>
                <a:ea typeface="맑은 고딕"/>
              </a:rPr>
              <a:t>※ </a:t>
            </a:r>
            <a:r>
              <a:rPr lang="ko-KR" altLang="en-US" sz="700" dirty="0" smtClean="0">
                <a:latin typeface="맑은 고딕"/>
                <a:ea typeface="맑은 고딕"/>
              </a:rPr>
              <a:t>년 수익률은 개인신용</a:t>
            </a:r>
            <a:r>
              <a:rPr lang="en-US" altLang="ko-KR" sz="700" dirty="0" smtClean="0">
                <a:latin typeface="맑은 고딕"/>
                <a:ea typeface="맑은 고딕"/>
              </a:rPr>
              <a:t>, </a:t>
            </a:r>
            <a:r>
              <a:rPr lang="ko-KR" altLang="en-US" sz="700" dirty="0" smtClean="0">
                <a:latin typeface="맑은 고딕"/>
                <a:ea typeface="맑은 고딕"/>
              </a:rPr>
              <a:t>대출금액</a:t>
            </a:r>
            <a:r>
              <a:rPr lang="en-US" altLang="ko-KR" sz="700" dirty="0">
                <a:latin typeface="맑은 고딕"/>
                <a:ea typeface="맑은 고딕"/>
              </a:rPr>
              <a:t> </a:t>
            </a:r>
            <a:r>
              <a:rPr lang="ko-KR" altLang="en-US" sz="700" dirty="0" smtClean="0">
                <a:latin typeface="맑은 고딕"/>
                <a:ea typeface="맑은 고딕"/>
              </a:rPr>
              <a:t>및 금리</a:t>
            </a:r>
            <a:r>
              <a:rPr lang="en-US" altLang="ko-KR" sz="700" dirty="0" smtClean="0">
                <a:latin typeface="맑은 고딕"/>
                <a:ea typeface="맑은 고딕"/>
              </a:rPr>
              <a:t>, </a:t>
            </a:r>
            <a:r>
              <a:rPr lang="ko-KR" altLang="en-US" sz="700" dirty="0" smtClean="0">
                <a:latin typeface="맑은 고딕"/>
                <a:ea typeface="맑은 고딕"/>
              </a:rPr>
              <a:t>부동산시장 상황 등에 따라 다를 수 있음</a:t>
            </a:r>
            <a:r>
              <a:rPr lang="en-US" altLang="ko-KR" sz="700" dirty="0" smtClean="0">
                <a:latin typeface="맑은 고딕"/>
                <a:ea typeface="맑은 고딕"/>
              </a:rPr>
              <a:t>.</a:t>
            </a:r>
            <a:endParaRPr lang="ko-KR" altLang="en-US" sz="700" dirty="0"/>
          </a:p>
        </p:txBody>
      </p:sp>
      <p:sp>
        <p:nvSpPr>
          <p:cNvPr id="3" name="직사각형 2"/>
          <p:cNvSpPr/>
          <p:nvPr/>
        </p:nvSpPr>
        <p:spPr>
          <a:xfrm>
            <a:off x="0" y="2428868"/>
            <a:ext cx="426581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000" b="1" dirty="0" smtClean="0">
                <a:solidFill>
                  <a:prstClr val="black"/>
                </a:solidFill>
                <a:latin typeface="HY수평선M" panose="02030600000101010101" pitchFamily="18" charset="-127"/>
                <a:ea typeface="HY수평선M" panose="02030600000101010101" pitchFamily="18" charset="-127"/>
              </a:rPr>
              <a:t>다산신도시 </a:t>
            </a:r>
            <a:r>
              <a:rPr lang="ko-KR" altLang="en-US" sz="1000" b="1" dirty="0" err="1" smtClean="0">
                <a:solidFill>
                  <a:prstClr val="black"/>
                </a:solidFill>
                <a:latin typeface="HY수평선M" panose="02030600000101010101" pitchFamily="18" charset="-127"/>
                <a:ea typeface="HY수평선M" panose="02030600000101010101" pitchFamily="18" charset="-127"/>
              </a:rPr>
              <a:t>아지타워</a:t>
            </a:r>
            <a:r>
              <a:rPr lang="ko-KR" altLang="en-US" sz="1000" b="1" dirty="0" smtClean="0">
                <a:solidFill>
                  <a:prstClr val="black"/>
                </a:solidFill>
                <a:latin typeface="HY수평선M" panose="02030600000101010101" pitchFamily="18" charset="-127"/>
                <a:ea typeface="HY수평선M" panose="02030600000101010101" pitchFamily="18" charset="-127"/>
              </a:rPr>
              <a:t>  </a:t>
            </a:r>
            <a:r>
              <a:rPr lang="en-US" altLang="ko-KR" sz="1000" b="1" dirty="0" smtClean="0">
                <a:solidFill>
                  <a:prstClr val="black"/>
                </a:solidFill>
                <a:latin typeface="HY수평선M" panose="02030600000101010101" pitchFamily="18" charset="-127"/>
                <a:ea typeface="HY수평선M" panose="02030600000101010101" pitchFamily="18" charset="-127"/>
              </a:rPr>
              <a:t> </a:t>
            </a:r>
            <a:r>
              <a:rPr lang="en-US" altLang="ko-KR" sz="1000" b="1" dirty="0">
                <a:solidFill>
                  <a:sysClr val="windowText" lastClr="000000"/>
                </a:solidFill>
                <a:latin typeface="HY수평선M" panose="02030600000101010101" pitchFamily="18" charset="-127"/>
                <a:ea typeface="HY수평선M" panose="02030600000101010101" pitchFamily="18" charset="-127"/>
              </a:rPr>
              <a:t>(</a:t>
            </a:r>
            <a:r>
              <a:rPr lang="ko-KR" altLang="en-US" sz="1000" b="1" dirty="0">
                <a:solidFill>
                  <a:sysClr val="windowText" lastClr="000000"/>
                </a:solidFill>
                <a:latin typeface="HY수평선M" panose="02030600000101010101" pitchFamily="18" charset="-127"/>
                <a:ea typeface="HY수평선M" panose="02030600000101010101" pitchFamily="18" charset="-127"/>
              </a:rPr>
              <a:t>주소 </a:t>
            </a:r>
            <a:r>
              <a:rPr lang="en-US" altLang="ko-KR" sz="1000" b="1" dirty="0">
                <a:solidFill>
                  <a:sysClr val="windowText" lastClr="000000"/>
                </a:solidFill>
                <a:latin typeface="HY수평선M" panose="02030600000101010101" pitchFamily="18" charset="-127"/>
                <a:ea typeface="HY수평선M" panose="02030600000101010101" pitchFamily="18" charset="-127"/>
              </a:rPr>
              <a:t>: </a:t>
            </a:r>
            <a:r>
              <a:rPr lang="ko-KR" altLang="en-US" sz="1000" b="1" dirty="0">
                <a:solidFill>
                  <a:sysClr val="windowText" lastClr="000000"/>
                </a:solidFill>
                <a:latin typeface="HY수평선M" panose="02030600000101010101" pitchFamily="18" charset="-127"/>
                <a:ea typeface="HY수평선M" panose="02030600000101010101" pitchFamily="18" charset="-127"/>
              </a:rPr>
              <a:t>경기도 남양주시 </a:t>
            </a:r>
            <a:r>
              <a:rPr lang="ko-KR" altLang="en-US" sz="1000" b="1" dirty="0" err="1" smtClean="0">
                <a:solidFill>
                  <a:sysClr val="windowText" lastClr="000000"/>
                </a:solidFill>
                <a:latin typeface="HY수평선M" panose="02030600000101010101" pitchFamily="18" charset="-127"/>
                <a:ea typeface="HY수평선M" panose="02030600000101010101" pitchFamily="18" charset="-127"/>
              </a:rPr>
              <a:t>다</a:t>
            </a:r>
            <a:r>
              <a:rPr lang="ko-KR" altLang="en-US" sz="1000" b="1" dirty="0" err="1">
                <a:solidFill>
                  <a:sysClr val="windowText" lastClr="000000"/>
                </a:solidFill>
                <a:latin typeface="HY수평선M" panose="02030600000101010101" pitchFamily="18" charset="-127"/>
                <a:ea typeface="HY수평선M" panose="02030600000101010101" pitchFamily="18" charset="-127"/>
              </a:rPr>
              <a:t>산</a:t>
            </a:r>
            <a:r>
              <a:rPr lang="ko-KR" altLang="en-US" sz="1000" b="1" dirty="0" err="1" smtClean="0">
                <a:solidFill>
                  <a:sysClr val="windowText" lastClr="000000"/>
                </a:solidFill>
                <a:latin typeface="HY수평선M" panose="02030600000101010101" pitchFamily="18" charset="-127"/>
                <a:ea typeface="HY수평선M" panose="02030600000101010101" pitchFamily="18" charset="-127"/>
              </a:rPr>
              <a:t>동</a:t>
            </a:r>
            <a:r>
              <a:rPr lang="ko-KR" altLang="en-US" sz="1000" b="1" dirty="0" smtClean="0">
                <a:solidFill>
                  <a:sysClr val="windowText" lastClr="000000"/>
                </a:solidFill>
                <a:latin typeface="HY수평선M" panose="02030600000101010101" pitchFamily="18" charset="-127"/>
                <a:ea typeface="HY수평선M" panose="02030600000101010101" pitchFamily="18" charset="-127"/>
              </a:rPr>
              <a:t> </a:t>
            </a:r>
            <a:r>
              <a:rPr lang="en-US" altLang="ko-KR" sz="1000" b="1" dirty="0" smtClean="0">
                <a:solidFill>
                  <a:sysClr val="windowText" lastClr="000000"/>
                </a:solidFill>
                <a:latin typeface="HY수평선M" panose="02030600000101010101" pitchFamily="18" charset="-127"/>
                <a:ea typeface="HY수평선M" panose="02030600000101010101" pitchFamily="18" charset="-127"/>
              </a:rPr>
              <a:t>6019</a:t>
            </a:r>
            <a:r>
              <a:rPr lang="ko-KR" altLang="en-US" sz="1000" b="1" dirty="0" smtClean="0">
                <a:solidFill>
                  <a:sysClr val="windowText" lastClr="000000"/>
                </a:solidFill>
                <a:latin typeface="HY수평선M" panose="02030600000101010101" pitchFamily="18" charset="-127"/>
                <a:ea typeface="HY수평선M" panose="02030600000101010101" pitchFamily="18" charset="-127"/>
              </a:rPr>
              <a:t>번지</a:t>
            </a:r>
            <a:r>
              <a:rPr lang="en-US" altLang="ko-KR" sz="1000" b="1" dirty="0" smtClean="0">
                <a:solidFill>
                  <a:sysClr val="windowText" lastClr="000000"/>
                </a:solidFill>
                <a:latin typeface="HY수평선M" panose="02030600000101010101" pitchFamily="18" charset="-127"/>
                <a:ea typeface="HY수평선M" panose="02030600000101010101" pitchFamily="18" charset="-127"/>
              </a:rPr>
              <a:t>)</a:t>
            </a:r>
            <a:endParaRPr lang="en-US" altLang="ko-KR" sz="1000" b="1" i="1" dirty="0">
              <a:ln w="3175">
                <a:noFill/>
              </a:ln>
              <a:solidFill>
                <a:srgbClr val="EEECE1">
                  <a:lumMod val="10000"/>
                </a:srgbClr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692696"/>
            <a:ext cx="2411760" cy="665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직사각형 33"/>
          <p:cNvSpPr/>
          <p:nvPr/>
        </p:nvSpPr>
        <p:spPr>
          <a:xfrm>
            <a:off x="1" y="6365739"/>
            <a:ext cx="9143999" cy="492261"/>
          </a:xfrm>
          <a:prstGeom prst="rect">
            <a:avLst/>
          </a:prstGeom>
          <a:solidFill>
            <a:srgbClr val="BB0B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altLang="ko-KR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★</a:t>
            </a:r>
            <a:r>
              <a:rPr lang="ko-K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분양</a:t>
            </a:r>
            <a:r>
              <a:rPr lang="en-US" altLang="ko-KR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r>
              <a:rPr lang="ko-K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임대</a:t>
            </a:r>
            <a:r>
              <a:rPr lang="en-US" altLang="ko-KR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ko-K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담 당 자</a:t>
            </a:r>
            <a:endParaRPr lang="ko-KR" alt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855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142844" y="1500174"/>
            <a:ext cx="416028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latin typeface="Adobe Fan Heiti Std B" pitchFamily="34" charset="-128"/>
              </a:rPr>
              <a:t>분양</a:t>
            </a:r>
            <a:r>
              <a:rPr lang="en-US" altLang="ko-KR" sz="1400" b="1" dirty="0" smtClean="0">
                <a:latin typeface="Adobe Fan Heiti Std B" pitchFamily="34" charset="-128"/>
              </a:rPr>
              <a:t>(37.96</a:t>
            </a:r>
            <a:r>
              <a:rPr lang="ko-KR" altLang="en-US" sz="1400" b="1" dirty="0" smtClean="0">
                <a:latin typeface="Adobe Fan Heiti Std B" pitchFamily="34" charset="-128"/>
              </a:rPr>
              <a:t>평</a:t>
            </a:r>
            <a:r>
              <a:rPr lang="en-US" altLang="ko-KR" sz="1400" b="1" dirty="0" smtClean="0">
                <a:latin typeface="Adobe Fan Heiti Std B" pitchFamily="34" charset="-128"/>
              </a:rPr>
              <a:t>)   /  </a:t>
            </a:r>
            <a:r>
              <a:rPr lang="ko-KR" altLang="en-US" sz="1400" b="1" dirty="0" smtClean="0">
                <a:latin typeface="Adobe Fan Heiti Std B" pitchFamily="34" charset="-128"/>
              </a:rPr>
              <a:t>전용</a:t>
            </a:r>
            <a:r>
              <a:rPr lang="en-US" altLang="ko-KR" sz="1400" b="1" dirty="0" smtClean="0">
                <a:latin typeface="Adobe Fan Heiti Std B" pitchFamily="34" charset="-128"/>
              </a:rPr>
              <a:t>(22.09</a:t>
            </a:r>
            <a:r>
              <a:rPr lang="ko-KR" altLang="en-US" sz="1400" b="1" dirty="0" smtClean="0">
                <a:latin typeface="Adobe Fan Heiti Std B" pitchFamily="34" charset="-128"/>
              </a:rPr>
              <a:t>평</a:t>
            </a:r>
            <a:r>
              <a:rPr lang="en-US" altLang="ko-KR" sz="1400" b="1" dirty="0" smtClean="0">
                <a:latin typeface="Adobe Fan Heiti Std B" pitchFamily="34" charset="-128"/>
              </a:rPr>
              <a:t>)  </a:t>
            </a:r>
          </a:p>
          <a:p>
            <a:r>
              <a:rPr lang="ko-KR" altLang="en-US" sz="1400" b="1" dirty="0" smtClean="0">
                <a:latin typeface="Adobe Fan Heiti Std B" pitchFamily="34" charset="-128"/>
              </a:rPr>
              <a:t>전면너비 </a:t>
            </a:r>
            <a:r>
              <a:rPr lang="en-US" altLang="ko-KR" sz="1400" b="1" dirty="0" smtClean="0">
                <a:latin typeface="Adobe Fan Heiti Std B" pitchFamily="34" charset="-128"/>
              </a:rPr>
              <a:t>5.75m  /  </a:t>
            </a:r>
            <a:r>
              <a:rPr lang="ko-KR" altLang="en-US" sz="1400" b="1" dirty="0" err="1" smtClean="0">
                <a:latin typeface="Adobe Fan Heiti Std B" pitchFamily="34" charset="-128"/>
              </a:rPr>
              <a:t>층고</a:t>
            </a:r>
            <a:r>
              <a:rPr lang="ko-KR" altLang="en-US" sz="1400" b="1" dirty="0" smtClean="0">
                <a:latin typeface="Adobe Fan Heiti Std B" pitchFamily="34" charset="-128"/>
              </a:rPr>
              <a:t> </a:t>
            </a:r>
            <a:r>
              <a:rPr lang="en-US" altLang="ko-KR" sz="1400" b="1" dirty="0" smtClean="0">
                <a:latin typeface="Adobe Fan Heiti Std B" pitchFamily="34" charset="-128"/>
              </a:rPr>
              <a:t>3 . 8m</a:t>
            </a:r>
          </a:p>
          <a:p>
            <a:endParaRPr lang="en-US" altLang="ko-KR" sz="1400" b="1" dirty="0">
              <a:latin typeface="Adobe Fan Heiti Std B" pitchFamily="34" charset="-128"/>
            </a:endParaRPr>
          </a:p>
          <a:p>
            <a:r>
              <a:rPr lang="ko-KR" alt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Fan Heiti Std B" pitchFamily="34" charset="-128"/>
              </a:rPr>
              <a:t>임대확정</a:t>
            </a:r>
            <a:r>
              <a:rPr lang="en-US" altLang="ko-KR" sz="1400" b="1" dirty="0" smtClean="0">
                <a:latin typeface="Adobe Fan Heiti Std B" pitchFamily="34" charset="-128"/>
              </a:rPr>
              <a:t>(</a:t>
            </a:r>
            <a:r>
              <a:rPr lang="ko-KR" altLang="en-US" sz="1400" b="1" dirty="0" smtClean="0">
                <a:latin typeface="Adobe Fan Heiti Std B" pitchFamily="34" charset="-128"/>
              </a:rPr>
              <a:t>보 </a:t>
            </a:r>
            <a:r>
              <a:rPr lang="en-US" altLang="ko-KR" sz="1400" b="1" dirty="0" smtClean="0">
                <a:latin typeface="Adobe Fan Heiti Std B" pitchFamily="34" charset="-128"/>
              </a:rPr>
              <a:t>3,000 / </a:t>
            </a:r>
            <a:r>
              <a:rPr lang="ko-KR" altLang="en-US" sz="1400" b="1" dirty="0" smtClean="0">
                <a:latin typeface="Adobe Fan Heiti Std B" pitchFamily="34" charset="-128"/>
              </a:rPr>
              <a:t>임 </a:t>
            </a:r>
            <a:r>
              <a:rPr lang="en-US" altLang="ko-KR" sz="1400" b="1" dirty="0" smtClean="0">
                <a:latin typeface="Adobe Fan Heiti Std B" pitchFamily="34" charset="-128"/>
              </a:rPr>
              <a:t>210)</a:t>
            </a:r>
          </a:p>
          <a:p>
            <a:r>
              <a:rPr lang="ko-KR" altLang="en-US" sz="1400" b="1" dirty="0" smtClean="0">
                <a:latin typeface="Adobe Fan Heiti Std B" pitchFamily="34" charset="-128"/>
              </a:rPr>
              <a:t>임대기간</a:t>
            </a:r>
            <a:r>
              <a:rPr lang="en-US" altLang="ko-KR" sz="1400" b="1" dirty="0" smtClean="0">
                <a:latin typeface="Adobe Fan Heiti Std B" pitchFamily="34" charset="-128"/>
              </a:rPr>
              <a:t>(2</a:t>
            </a:r>
            <a:r>
              <a:rPr lang="ko-KR" altLang="en-US" sz="1400" b="1" dirty="0" err="1" smtClean="0">
                <a:latin typeface="Adobe Fan Heiti Std B" pitchFamily="34" charset="-128"/>
              </a:rPr>
              <a:t>년확정</a:t>
            </a:r>
            <a:r>
              <a:rPr lang="en-US" altLang="ko-KR" sz="1400" b="1" dirty="0" smtClean="0">
                <a:latin typeface="Adobe Fan Heiti Std B" pitchFamily="34" charset="-128"/>
              </a:rPr>
              <a:t>) RT-3</a:t>
            </a:r>
            <a:r>
              <a:rPr lang="ko-KR" altLang="en-US" sz="1400" b="1" dirty="0" smtClean="0">
                <a:latin typeface="Adobe Fan Heiti Std B" pitchFamily="34" charset="-128"/>
              </a:rPr>
              <a:t>개월</a:t>
            </a:r>
            <a:endParaRPr lang="en-US" altLang="ko-KR" sz="1400" b="1" dirty="0" smtClean="0">
              <a:latin typeface="Adobe Fan Heiti Std B" pitchFamily="34" charset="-128"/>
            </a:endParaRPr>
          </a:p>
          <a:p>
            <a:endParaRPr lang="en-US" altLang="ko-KR" sz="1400" b="1" dirty="0">
              <a:latin typeface="Adobe Fan Heiti Std B" pitchFamily="34" charset="-128"/>
            </a:endParaRPr>
          </a:p>
          <a:p>
            <a:r>
              <a:rPr lang="ko-KR" alt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Fan Heiti Std B" pitchFamily="34" charset="-128"/>
              </a:rPr>
              <a:t>분양금액</a:t>
            </a:r>
            <a:r>
              <a:rPr lang="ko-KR" altLang="en-US" sz="1400" b="1" dirty="0" smtClean="0">
                <a:latin typeface="Adobe Fan Heiti Std B" pitchFamily="34" charset="-128"/>
              </a:rPr>
              <a:t>  </a:t>
            </a:r>
            <a:r>
              <a:rPr lang="en-US" altLang="ko-KR" sz="1400" b="1" dirty="0" smtClean="0">
                <a:latin typeface="Adobe Fan Heiti Std B" pitchFamily="34" charset="-128"/>
                <a:sym typeface="Wingdings" pitchFamily="2" charset="2"/>
              </a:rPr>
              <a:t>      608,000,000</a:t>
            </a:r>
            <a:r>
              <a:rPr lang="ko-KR" altLang="en-US" sz="1400" b="1" dirty="0" smtClean="0">
                <a:latin typeface="Adobe Fan Heiti Std B" pitchFamily="34" charset="-128"/>
                <a:sym typeface="Wingdings" pitchFamily="2" charset="2"/>
              </a:rPr>
              <a:t>원</a:t>
            </a:r>
            <a:endParaRPr lang="en-US" altLang="ko-KR" sz="1400" b="1" dirty="0" smtClean="0">
              <a:latin typeface="Adobe Fan Heiti Std B" pitchFamily="34" charset="-128"/>
            </a:endParaRPr>
          </a:p>
          <a:p>
            <a:r>
              <a:rPr lang="ko-KR" altLang="en-US" sz="1400" b="1" dirty="0" smtClean="0">
                <a:latin typeface="Adobe Fan Heiti Std B" pitchFamily="34" charset="-128"/>
              </a:rPr>
              <a:t>대출 </a:t>
            </a:r>
            <a:r>
              <a:rPr lang="en-US" altLang="ko-KR" sz="1400" b="1" dirty="0" smtClean="0">
                <a:latin typeface="Adobe Fan Heiti Std B" pitchFamily="34" charset="-128"/>
              </a:rPr>
              <a:t>60% </a:t>
            </a:r>
            <a:r>
              <a:rPr lang="en-US" altLang="ko-KR" sz="1400" b="1" dirty="0" smtClean="0">
                <a:latin typeface="Adobe Fan Heiti Std B" pitchFamily="34" charset="-128"/>
                <a:sym typeface="Wingdings" pitchFamily="2" charset="2"/>
              </a:rPr>
              <a:t>      364,800,000</a:t>
            </a:r>
            <a:r>
              <a:rPr lang="ko-KR" altLang="en-US" sz="1400" b="1" dirty="0" smtClean="0">
                <a:latin typeface="Adobe Fan Heiti Std B" pitchFamily="34" charset="-128"/>
                <a:sym typeface="Wingdings" pitchFamily="2" charset="2"/>
              </a:rPr>
              <a:t>원</a:t>
            </a:r>
            <a:endParaRPr lang="en-US" altLang="ko-KR" sz="1400" b="1" dirty="0" smtClean="0">
              <a:latin typeface="Adobe Fan Heiti Std B" pitchFamily="34" charset="-128"/>
              <a:sym typeface="Wingdings" pitchFamily="2" charset="2"/>
            </a:endParaRPr>
          </a:p>
          <a:p>
            <a:r>
              <a:rPr lang="ko-KR" altLang="en-US" sz="1400" b="1" dirty="0" smtClean="0">
                <a:latin typeface="Adobe Fan Heiti Std B" pitchFamily="34" charset="-128"/>
                <a:sym typeface="Wingdings" pitchFamily="2" charset="2"/>
              </a:rPr>
              <a:t>년이자 </a:t>
            </a:r>
            <a:r>
              <a:rPr lang="en-US" altLang="ko-KR" sz="1400" b="1" dirty="0" smtClean="0">
                <a:latin typeface="Adobe Fan Heiti Std B" pitchFamily="34" charset="-128"/>
                <a:sym typeface="Wingdings" pitchFamily="2" charset="2"/>
              </a:rPr>
              <a:t>3. %  </a:t>
            </a:r>
            <a:r>
              <a:rPr lang="ko-KR" altLang="en-US" sz="1400" b="1" dirty="0" smtClean="0">
                <a:latin typeface="Adobe Fan Heiti Std B" pitchFamily="34" charset="-128"/>
                <a:sym typeface="Wingdings" pitchFamily="2" charset="2"/>
              </a:rPr>
              <a:t>월</a:t>
            </a:r>
            <a:r>
              <a:rPr lang="en-US" altLang="ko-KR" sz="1400" b="1" dirty="0" smtClean="0">
                <a:latin typeface="Adobe Fan Heiti Std B" pitchFamily="34" charset="-128"/>
                <a:sym typeface="Wingdings" pitchFamily="2" charset="2"/>
              </a:rPr>
              <a:t>912,000</a:t>
            </a:r>
            <a:r>
              <a:rPr lang="ko-KR" altLang="en-US" sz="1400" b="1" dirty="0" smtClean="0">
                <a:latin typeface="Adobe Fan Heiti Std B" pitchFamily="34" charset="-128"/>
                <a:sym typeface="Wingdings" pitchFamily="2" charset="2"/>
              </a:rPr>
              <a:t>원</a:t>
            </a:r>
            <a:endParaRPr lang="en-US" altLang="ko-KR" sz="1400" b="1" dirty="0" smtClean="0">
              <a:latin typeface="Adobe Fan Heiti Std B" pitchFamily="34" charset="-128"/>
              <a:sym typeface="Wingdings" pitchFamily="2" charset="2"/>
            </a:endParaRPr>
          </a:p>
          <a:p>
            <a:r>
              <a:rPr lang="ko-KR" altLang="en-US" sz="1400" b="1" dirty="0" smtClean="0">
                <a:latin typeface="Adobe Fan Heiti Std B" pitchFamily="34" charset="-128"/>
                <a:sym typeface="Wingdings" pitchFamily="2" charset="2"/>
              </a:rPr>
              <a:t>자기자본 </a:t>
            </a:r>
            <a:r>
              <a:rPr lang="en-US" altLang="ko-KR" sz="1400" b="1" dirty="0" smtClean="0">
                <a:latin typeface="Adobe Fan Heiti Std B" pitchFamily="34" charset="-128"/>
                <a:sym typeface="Wingdings" pitchFamily="2" charset="2"/>
              </a:rPr>
              <a:t>       213,200,000</a:t>
            </a:r>
            <a:r>
              <a:rPr lang="ko-KR" altLang="en-US" sz="1400" b="1" dirty="0" smtClean="0">
                <a:latin typeface="Adobe Fan Heiti Std B" pitchFamily="34" charset="-128"/>
                <a:sym typeface="Wingdings" pitchFamily="2" charset="2"/>
              </a:rPr>
              <a:t>원</a:t>
            </a:r>
            <a:endParaRPr lang="en-US" altLang="ko-KR" sz="1400" b="1" dirty="0" smtClean="0">
              <a:latin typeface="Adobe Fan Heiti Std B" pitchFamily="34" charset="-128"/>
              <a:sym typeface="Wingdings" pitchFamily="2" charset="2"/>
            </a:endParaRPr>
          </a:p>
          <a:p>
            <a:r>
              <a:rPr lang="ko-KR" altLang="en-US" sz="1400" b="1" dirty="0" smtClean="0">
                <a:latin typeface="Adobe Fan Heiti Std B" pitchFamily="34" charset="-128"/>
                <a:sym typeface="Wingdings" pitchFamily="2" charset="2"/>
              </a:rPr>
              <a:t>수익률 </a:t>
            </a:r>
            <a:r>
              <a:rPr lang="en-US" altLang="ko-KR" sz="1400" b="1" dirty="0" smtClean="0">
                <a:latin typeface="Adobe Fan Heiti Std B" pitchFamily="34" charset="-128"/>
                <a:sym typeface="Wingdings" pitchFamily="2" charset="2"/>
              </a:rPr>
              <a:t> </a:t>
            </a:r>
            <a:r>
              <a:rPr lang="en-US" altLang="ko-KR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Fan Heiti Std B" pitchFamily="34" charset="-128"/>
                <a:sym typeface="Wingdings" pitchFamily="2" charset="2"/>
              </a:rPr>
              <a:t>7.03%</a:t>
            </a:r>
            <a:endParaRPr lang="en-US" altLang="ko-KR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Fan Heiti Std B" pitchFamily="34" charset="-128"/>
              <a:sym typeface="Wingdings" pitchFamily="2" charset="2"/>
            </a:endParaRPr>
          </a:p>
          <a:p>
            <a:endParaRPr lang="en-US" altLang="ko-KR" sz="1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Fan Heiti Std B" pitchFamily="34" charset="-128"/>
              <a:sym typeface="Wingdings" pitchFamily="2" charset="2"/>
            </a:endParaRPr>
          </a:p>
        </p:txBody>
      </p:sp>
      <p:sp>
        <p:nvSpPr>
          <p:cNvPr id="19" name="대각선 방향의 모서리가 잘린 사각형 18"/>
          <p:cNvSpPr/>
          <p:nvPr/>
        </p:nvSpPr>
        <p:spPr>
          <a:xfrm>
            <a:off x="179512" y="692696"/>
            <a:ext cx="1800200" cy="404664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200" dirty="0" err="1" smtClean="0">
                <a:solidFill>
                  <a:schemeClr val="bg1"/>
                </a:solidFill>
                <a:latin typeface="Adobe 고딕 Std B" pitchFamily="34" charset="-127"/>
                <a:ea typeface="Adobe 고딕 Std B" pitchFamily="34" charset="-127"/>
              </a:rPr>
              <a:t>다산성산플레이스</a:t>
            </a:r>
            <a:r>
              <a:rPr lang="en-US" altLang="ko-KR" sz="1200" dirty="0" smtClean="0">
                <a:solidFill>
                  <a:schemeClr val="bg1"/>
                </a:solidFill>
                <a:latin typeface="Adobe 고딕 Std B" pitchFamily="34" charset="-127"/>
                <a:ea typeface="Adobe 고딕 Std B" pitchFamily="34" charset="-127"/>
              </a:rPr>
              <a:t>Ⅳ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0" y="692696"/>
            <a:ext cx="3469170" cy="354092"/>
          </a:xfrm>
          <a:prstGeom prst="rect">
            <a:avLst/>
          </a:prstGeom>
          <a:solidFill>
            <a:srgbClr val="BB0B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rgbClr val="FFFF00"/>
                </a:solidFill>
                <a:latin typeface="Adobe Fan Heiti Std B" pitchFamily="34" charset="-128"/>
              </a:rPr>
              <a:t>215</a:t>
            </a:r>
            <a:r>
              <a:rPr lang="ko-KR" altLang="en-US" sz="1600" b="1" dirty="0" smtClean="0">
                <a:solidFill>
                  <a:srgbClr val="FFFF00"/>
                </a:solidFill>
                <a:latin typeface="Adobe Fan Heiti Std B" pitchFamily="34" charset="-128"/>
              </a:rPr>
              <a:t>호</a:t>
            </a:r>
            <a:endParaRPr lang="ko-KR" altLang="en-US" sz="1600" b="1" dirty="0">
              <a:solidFill>
                <a:srgbClr val="FFFF00"/>
              </a:solidFill>
              <a:latin typeface="Adobe Fan Heiti Std B" pitchFamily="34" charset="-128"/>
            </a:endParaRPr>
          </a:p>
        </p:txBody>
      </p:sp>
      <p:cxnSp>
        <p:nvCxnSpPr>
          <p:cNvPr id="29" name="직선 연결선 28"/>
          <p:cNvCxnSpPr/>
          <p:nvPr/>
        </p:nvCxnSpPr>
        <p:spPr>
          <a:xfrm flipV="1">
            <a:off x="428596" y="2000240"/>
            <a:ext cx="2105230" cy="1026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779912" y="87015"/>
            <a:ext cx="6715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Adobe 고딕 Std B" pitchFamily="34" charset="-127"/>
                <a:ea typeface="Adobe 고딕 Std B" pitchFamily="34" charset="-127"/>
              </a:rPr>
              <a:t>미용실 </a:t>
            </a:r>
            <a:r>
              <a:rPr lang="ko-KR" altLang="en-US" sz="2400" dirty="0" err="1" smtClean="0">
                <a:latin typeface="Adobe 고딕 Std B" pitchFamily="34" charset="-127"/>
                <a:ea typeface="Adobe 고딕 Std B" pitchFamily="34" charset="-127"/>
              </a:rPr>
              <a:t>입점</a:t>
            </a:r>
            <a:r>
              <a:rPr lang="ko-KR" altLang="en-US" sz="2400" dirty="0" smtClean="0">
                <a:latin typeface="Adobe 고딕 Std B" pitchFamily="34" charset="-127"/>
                <a:ea typeface="Adobe 고딕 Std B" pitchFamily="34" charset="-127"/>
              </a:rPr>
              <a:t> 완료 </a:t>
            </a:r>
            <a:r>
              <a:rPr lang="en-US" altLang="ko-KR" sz="2400" dirty="0" smtClean="0">
                <a:latin typeface="Adobe 고딕 Std B" pitchFamily="34" charset="-127"/>
                <a:ea typeface="Adobe 고딕 Std B" pitchFamily="34" charset="-127"/>
              </a:rPr>
              <a:t>(</a:t>
            </a:r>
            <a:r>
              <a:rPr lang="ko-KR" altLang="en-US" sz="2400" dirty="0" smtClean="0">
                <a:latin typeface="Adobe 고딕 Std B" pitchFamily="34" charset="-127"/>
                <a:ea typeface="Adobe 고딕 Std B" pitchFamily="34" charset="-127"/>
              </a:rPr>
              <a:t>확정수익보장상가</a:t>
            </a:r>
            <a:r>
              <a:rPr lang="en-US" altLang="ko-KR" sz="2000" dirty="0" smtClean="0">
                <a:latin typeface="Adobe 고딕 Std B" pitchFamily="34" charset="-127"/>
                <a:ea typeface="Adobe 고딕 Std B" pitchFamily="34" charset="-127"/>
              </a:rPr>
              <a:t>)</a:t>
            </a:r>
            <a:endParaRPr lang="ko-KR" altLang="en-US" sz="2000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366471" y="563176"/>
            <a:ext cx="6643713" cy="45719"/>
          </a:xfrm>
          <a:prstGeom prst="rect">
            <a:avLst/>
          </a:prstGeom>
          <a:solidFill>
            <a:srgbClr val="BB0B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0" name="직선 연결선 29"/>
          <p:cNvCxnSpPr/>
          <p:nvPr/>
        </p:nvCxnSpPr>
        <p:spPr>
          <a:xfrm>
            <a:off x="357158" y="2643182"/>
            <a:ext cx="2497415" cy="20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357158" y="3929066"/>
            <a:ext cx="2497415" cy="20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이등변 삼각형 32"/>
          <p:cNvSpPr/>
          <p:nvPr/>
        </p:nvSpPr>
        <p:spPr>
          <a:xfrm rot="5400000">
            <a:off x="2901885" y="2670223"/>
            <a:ext cx="661409" cy="607327"/>
          </a:xfrm>
          <a:prstGeom prst="triangle">
            <a:avLst/>
          </a:prstGeom>
          <a:solidFill>
            <a:srgbClr val="BB0B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0" y="6323488"/>
            <a:ext cx="9144000" cy="534512"/>
          </a:xfrm>
          <a:prstGeom prst="rect">
            <a:avLst/>
          </a:prstGeom>
          <a:solidFill>
            <a:srgbClr val="BB0B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altLang="ko-KR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★</a:t>
            </a:r>
            <a:r>
              <a:rPr lang="ko-KR" alt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분양</a:t>
            </a:r>
            <a:r>
              <a:rPr lang="en-US" altLang="ko-KR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r>
              <a:rPr lang="ko-KR" alt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임대</a:t>
            </a:r>
            <a:r>
              <a:rPr lang="en-US" altLang="ko-KR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ko-KR" alt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담 당 자</a:t>
            </a:r>
            <a:endParaRPr lang="ko-KR" alt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C000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7" name="타원 16"/>
          <p:cNvSpPr/>
          <p:nvPr/>
        </p:nvSpPr>
        <p:spPr>
          <a:xfrm>
            <a:off x="7824185" y="4421754"/>
            <a:ext cx="113071" cy="119472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타원 40"/>
          <p:cNvSpPr/>
          <p:nvPr/>
        </p:nvSpPr>
        <p:spPr>
          <a:xfrm>
            <a:off x="7939218" y="4422487"/>
            <a:ext cx="113071" cy="119472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 rot="5400000">
            <a:off x="7858296" y="2662984"/>
            <a:ext cx="1132264" cy="504056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2" name="그림 31" descr="슬라이드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35896" y="620688"/>
            <a:ext cx="5508104" cy="4880014"/>
          </a:xfrm>
          <a:prstGeom prst="rect">
            <a:avLst/>
          </a:prstGeom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411760" cy="665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그림 38" descr="jennyhouse_co_kr_20210408_17210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14744" y="4286256"/>
            <a:ext cx="5429256" cy="1714512"/>
          </a:xfrm>
          <a:prstGeom prst="rect">
            <a:avLst/>
          </a:prstGeom>
        </p:spPr>
      </p:pic>
      <p:sp>
        <p:nvSpPr>
          <p:cNvPr id="20" name="직사각형 19"/>
          <p:cNvSpPr/>
          <p:nvPr/>
        </p:nvSpPr>
        <p:spPr>
          <a:xfrm>
            <a:off x="8215338" y="3143248"/>
            <a:ext cx="642942" cy="108012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4" name="그림 23" descr="imagesRMZAYK0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662" y="4143380"/>
            <a:ext cx="2214578" cy="1909119"/>
          </a:xfrm>
          <a:prstGeom prst="rect">
            <a:avLst/>
          </a:prstGeom>
        </p:spPr>
      </p:pic>
      <p:sp>
        <p:nvSpPr>
          <p:cNvPr id="25" name="직사각형 24"/>
          <p:cNvSpPr/>
          <p:nvPr/>
        </p:nvSpPr>
        <p:spPr>
          <a:xfrm>
            <a:off x="928662" y="5643578"/>
            <a:ext cx="2428892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Adobe 명조 Std M" pitchFamily="18" charset="-127"/>
                <a:ea typeface="Adobe 명조 Std M" pitchFamily="18" charset="-127"/>
              </a:rPr>
              <a:t>설렘 </a:t>
            </a:r>
            <a:r>
              <a:rPr lang="ko-KR" altLang="en-US" sz="2400" dirty="0" err="1" smtClean="0">
                <a:solidFill>
                  <a:schemeClr val="tx1"/>
                </a:solidFill>
                <a:latin typeface="Adobe 명조 Std M" pitchFamily="18" charset="-127"/>
                <a:ea typeface="Adobe 명조 Std M" pitchFamily="18" charset="-127"/>
              </a:rPr>
              <a:t>헤어살롱</a:t>
            </a:r>
            <a:endParaRPr lang="ko-KR" altLang="en-US" sz="2400" dirty="0">
              <a:solidFill>
                <a:schemeClr val="tx1"/>
              </a:solidFill>
              <a:latin typeface="Adobe 명조 Std M" pitchFamily="18" charset="-127"/>
              <a:ea typeface="Adobe 명조 Std 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264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0" y="1124744"/>
            <a:ext cx="3942862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latin typeface="Adobe Fan Heiti Std B" pitchFamily="34" charset="-128"/>
              </a:rPr>
              <a:t>분양</a:t>
            </a:r>
            <a:r>
              <a:rPr lang="en-US" altLang="ko-KR" sz="1400" b="1" dirty="0" smtClean="0">
                <a:latin typeface="Adobe Fan Heiti Std B" pitchFamily="34" charset="-128"/>
              </a:rPr>
              <a:t>(28.93</a:t>
            </a:r>
            <a:r>
              <a:rPr lang="ko-KR" altLang="en-US" sz="1400" b="1" dirty="0" smtClean="0">
                <a:latin typeface="Adobe Fan Heiti Std B" pitchFamily="34" charset="-128"/>
              </a:rPr>
              <a:t>평</a:t>
            </a:r>
            <a:r>
              <a:rPr lang="en-US" altLang="ko-KR" sz="1400" b="1" dirty="0" smtClean="0">
                <a:latin typeface="Adobe Fan Heiti Std B" pitchFamily="34" charset="-128"/>
              </a:rPr>
              <a:t>)   /  </a:t>
            </a:r>
            <a:r>
              <a:rPr lang="ko-KR" altLang="en-US" sz="1400" b="1" dirty="0" smtClean="0">
                <a:latin typeface="Adobe Fan Heiti Std B" pitchFamily="34" charset="-128"/>
              </a:rPr>
              <a:t>전용</a:t>
            </a:r>
            <a:r>
              <a:rPr lang="en-US" altLang="ko-KR" sz="1400" b="1" dirty="0" smtClean="0">
                <a:latin typeface="Adobe Fan Heiti Std B" pitchFamily="34" charset="-128"/>
              </a:rPr>
              <a:t>(17.52</a:t>
            </a:r>
            <a:r>
              <a:rPr lang="ko-KR" altLang="en-US" sz="1400" b="1" dirty="0" smtClean="0">
                <a:latin typeface="Adobe Fan Heiti Std B" pitchFamily="34" charset="-128"/>
              </a:rPr>
              <a:t>평</a:t>
            </a:r>
            <a:r>
              <a:rPr lang="en-US" altLang="ko-KR" sz="1400" b="1" dirty="0" smtClean="0">
                <a:latin typeface="Adobe Fan Heiti Std B" pitchFamily="34" charset="-128"/>
              </a:rPr>
              <a:t>)  </a:t>
            </a:r>
          </a:p>
          <a:p>
            <a:r>
              <a:rPr lang="en-US" altLang="ko-KR" sz="1400" dirty="0" smtClean="0">
                <a:latin typeface="Adobe Fan Heiti Std B" pitchFamily="34" charset="-128"/>
              </a:rPr>
              <a:t> /  </a:t>
            </a:r>
            <a:r>
              <a:rPr lang="ko-KR" altLang="en-US" sz="1400" dirty="0" err="1" smtClean="0">
                <a:latin typeface="Adobe Fan Heiti Std B" pitchFamily="34" charset="-128"/>
              </a:rPr>
              <a:t>층고</a:t>
            </a:r>
            <a:r>
              <a:rPr lang="ko-KR" altLang="en-US" sz="1400" dirty="0" smtClean="0">
                <a:latin typeface="Adobe Fan Heiti Std B" pitchFamily="34" charset="-128"/>
              </a:rPr>
              <a:t> </a:t>
            </a:r>
            <a:r>
              <a:rPr lang="en-US" altLang="ko-KR" sz="1400" dirty="0" smtClean="0">
                <a:latin typeface="Adobe Fan Heiti Std B" pitchFamily="34" charset="-128"/>
              </a:rPr>
              <a:t>3.8m</a:t>
            </a:r>
          </a:p>
          <a:p>
            <a:endParaRPr lang="en-US" altLang="ko-KR" sz="1400" b="1" dirty="0">
              <a:latin typeface="Adobe Fan Heiti Std B" pitchFamily="34" charset="-128"/>
            </a:endParaRPr>
          </a:p>
          <a:p>
            <a:r>
              <a:rPr lang="ko-KR" alt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Fan Heiti Std B" pitchFamily="34" charset="-128"/>
              </a:rPr>
              <a:t>임대확정</a:t>
            </a:r>
            <a:r>
              <a:rPr lang="en-US" altLang="ko-KR" sz="1400" b="1" dirty="0" smtClean="0">
                <a:latin typeface="Adobe Fan Heiti Std B" pitchFamily="34" charset="-128"/>
              </a:rPr>
              <a:t>(</a:t>
            </a:r>
            <a:r>
              <a:rPr lang="ko-KR" altLang="en-US" sz="1400" b="1" dirty="0" smtClean="0">
                <a:latin typeface="Adobe Fan Heiti Std B" pitchFamily="34" charset="-128"/>
              </a:rPr>
              <a:t>보증금 </a:t>
            </a:r>
            <a:r>
              <a:rPr lang="en-US" altLang="ko-KR" sz="1400" b="1" dirty="0" smtClean="0">
                <a:solidFill>
                  <a:srgbClr val="FF0000"/>
                </a:solidFill>
                <a:latin typeface="Adobe Fan Heiti Std B" pitchFamily="34" charset="-128"/>
              </a:rPr>
              <a:t>2,000/ </a:t>
            </a:r>
            <a:r>
              <a:rPr lang="ko-KR" altLang="en-US" sz="1400" b="1" dirty="0" smtClean="0">
                <a:solidFill>
                  <a:srgbClr val="FF0000"/>
                </a:solidFill>
                <a:latin typeface="Adobe Fan Heiti Std B" pitchFamily="34" charset="-128"/>
              </a:rPr>
              <a:t>임대 </a:t>
            </a:r>
            <a:r>
              <a:rPr lang="en-US" altLang="ko-KR" sz="1400" b="1" dirty="0" smtClean="0">
                <a:solidFill>
                  <a:srgbClr val="FF0000"/>
                </a:solidFill>
                <a:latin typeface="Adobe Fan Heiti Std B" pitchFamily="34" charset="-128"/>
              </a:rPr>
              <a:t>110</a:t>
            </a:r>
            <a:r>
              <a:rPr lang="en-US" altLang="ko-KR" sz="1400" b="1" dirty="0" smtClean="0">
                <a:latin typeface="Adobe Fan Heiti Std B" pitchFamily="34" charset="-128"/>
              </a:rPr>
              <a:t>)</a:t>
            </a:r>
          </a:p>
          <a:p>
            <a:r>
              <a:rPr lang="ko-KR" altLang="en-US" sz="1400" b="1" dirty="0" smtClean="0">
                <a:latin typeface="Adobe Fan Heiti Std B" pitchFamily="34" charset="-128"/>
              </a:rPr>
              <a:t>임대기간</a:t>
            </a:r>
            <a:r>
              <a:rPr lang="en-US" altLang="ko-KR" sz="1400" b="1" dirty="0" smtClean="0">
                <a:latin typeface="Adobe Fan Heiti Std B" pitchFamily="34" charset="-128"/>
              </a:rPr>
              <a:t>(2</a:t>
            </a:r>
            <a:r>
              <a:rPr lang="ko-KR" altLang="en-US" sz="1400" b="1" dirty="0" err="1" smtClean="0">
                <a:latin typeface="Adobe Fan Heiti Std B" pitchFamily="34" charset="-128"/>
              </a:rPr>
              <a:t>년확정</a:t>
            </a:r>
            <a:r>
              <a:rPr lang="en-US" altLang="ko-KR" sz="1400" b="1" dirty="0" smtClean="0">
                <a:latin typeface="Adobe Fan Heiti Std B" pitchFamily="34" charset="-128"/>
              </a:rPr>
              <a:t>)RT  5</a:t>
            </a:r>
            <a:r>
              <a:rPr lang="ko-KR" altLang="en-US" sz="1400" b="1" dirty="0" smtClean="0">
                <a:latin typeface="Adobe Fan Heiti Std B" pitchFamily="34" charset="-128"/>
              </a:rPr>
              <a:t>개월</a:t>
            </a:r>
            <a:endParaRPr lang="en-US" altLang="ko-KR" sz="1400" b="1" dirty="0" smtClean="0">
              <a:latin typeface="Adobe Fan Heiti Std B" pitchFamily="34" charset="-128"/>
            </a:endParaRPr>
          </a:p>
          <a:p>
            <a:endParaRPr lang="en-US" altLang="ko-KR" sz="1400" b="1" dirty="0">
              <a:latin typeface="Adobe Fan Heiti Std B" pitchFamily="34" charset="-128"/>
            </a:endParaRPr>
          </a:p>
          <a:p>
            <a:r>
              <a:rPr lang="ko-KR" alt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Fan Heiti Std B" pitchFamily="34" charset="-128"/>
              </a:rPr>
              <a:t>분양금액</a:t>
            </a:r>
            <a:r>
              <a:rPr lang="ko-KR" altLang="en-US" sz="1400" b="1" dirty="0" smtClean="0">
                <a:latin typeface="Adobe Fan Heiti Std B" pitchFamily="34" charset="-128"/>
              </a:rPr>
              <a:t>  </a:t>
            </a:r>
            <a:r>
              <a:rPr lang="en-US" altLang="ko-KR" sz="1400" b="1" dirty="0" smtClean="0">
                <a:latin typeface="Adobe Fan Heiti Std B" pitchFamily="34" charset="-128"/>
                <a:sym typeface="Wingdings" pitchFamily="2" charset="2"/>
              </a:rPr>
              <a:t>      304,000,000</a:t>
            </a:r>
            <a:r>
              <a:rPr lang="ko-KR" altLang="en-US" sz="1400" b="1" dirty="0" smtClean="0">
                <a:latin typeface="Adobe Fan Heiti Std B" pitchFamily="34" charset="-128"/>
                <a:sym typeface="Wingdings" pitchFamily="2" charset="2"/>
              </a:rPr>
              <a:t>원</a:t>
            </a:r>
            <a:endParaRPr lang="en-US" altLang="ko-KR" sz="1400" b="1" dirty="0" smtClean="0">
              <a:latin typeface="Adobe Fan Heiti Std B" pitchFamily="34" charset="-128"/>
            </a:endParaRPr>
          </a:p>
          <a:p>
            <a:r>
              <a:rPr lang="ko-KR" altLang="en-US" sz="1400" b="1" dirty="0" smtClean="0">
                <a:latin typeface="Adobe Fan Heiti Std B" pitchFamily="34" charset="-128"/>
              </a:rPr>
              <a:t>대출 </a:t>
            </a:r>
            <a:r>
              <a:rPr lang="en-US" altLang="ko-KR" sz="1400" b="1" dirty="0" smtClean="0">
                <a:latin typeface="Adobe Fan Heiti Std B" pitchFamily="34" charset="-128"/>
              </a:rPr>
              <a:t>60% </a:t>
            </a:r>
            <a:r>
              <a:rPr lang="en-US" altLang="ko-KR" sz="1400" b="1" dirty="0" smtClean="0">
                <a:latin typeface="Adobe Fan Heiti Std B" pitchFamily="34" charset="-128"/>
                <a:sym typeface="Wingdings" pitchFamily="2" charset="2"/>
              </a:rPr>
              <a:t>      182,400,000</a:t>
            </a:r>
            <a:r>
              <a:rPr lang="ko-KR" altLang="en-US" sz="1400" b="1" dirty="0" smtClean="0">
                <a:latin typeface="Adobe Fan Heiti Std B" pitchFamily="34" charset="-128"/>
                <a:sym typeface="Wingdings" pitchFamily="2" charset="2"/>
              </a:rPr>
              <a:t>원</a:t>
            </a:r>
            <a:endParaRPr lang="en-US" altLang="ko-KR" sz="1400" b="1" dirty="0" smtClean="0">
              <a:latin typeface="Adobe Fan Heiti Std B" pitchFamily="34" charset="-128"/>
              <a:sym typeface="Wingdings" pitchFamily="2" charset="2"/>
            </a:endParaRPr>
          </a:p>
          <a:p>
            <a:r>
              <a:rPr lang="ko-KR" altLang="en-US" sz="1400" b="1" dirty="0" smtClean="0">
                <a:latin typeface="Adobe Fan Heiti Std B" pitchFamily="34" charset="-128"/>
                <a:sym typeface="Wingdings" pitchFamily="2" charset="2"/>
              </a:rPr>
              <a:t>년이자 </a:t>
            </a:r>
            <a:r>
              <a:rPr lang="en-US" altLang="ko-KR" sz="1400" b="1" dirty="0" smtClean="0">
                <a:latin typeface="Adobe Fan Heiti Std B" pitchFamily="34" charset="-128"/>
                <a:sym typeface="Wingdings" pitchFamily="2" charset="2"/>
              </a:rPr>
              <a:t>2.6%      </a:t>
            </a:r>
            <a:r>
              <a:rPr lang="ko-KR" altLang="en-US" sz="1400" b="1" dirty="0" smtClean="0">
                <a:latin typeface="Adobe Fan Heiti Std B" pitchFamily="34" charset="-128"/>
                <a:sym typeface="Wingdings" pitchFamily="2" charset="2"/>
              </a:rPr>
              <a:t>월</a:t>
            </a:r>
            <a:r>
              <a:rPr lang="en-US" altLang="ko-KR" sz="1400" b="1" dirty="0" smtClean="0">
                <a:latin typeface="Adobe Fan Heiti Std B" pitchFamily="34" charset="-128"/>
                <a:sym typeface="Wingdings" pitchFamily="2" charset="2"/>
              </a:rPr>
              <a:t>425,600</a:t>
            </a:r>
            <a:r>
              <a:rPr lang="ko-KR" altLang="en-US" sz="1400" b="1" dirty="0" smtClean="0">
                <a:latin typeface="Adobe Fan Heiti Std B" pitchFamily="34" charset="-128"/>
                <a:sym typeface="Wingdings" pitchFamily="2" charset="2"/>
              </a:rPr>
              <a:t>원</a:t>
            </a:r>
            <a:endParaRPr lang="en-US" altLang="ko-KR" sz="1400" b="1" dirty="0" smtClean="0">
              <a:latin typeface="Adobe Fan Heiti Std B" pitchFamily="34" charset="-128"/>
              <a:sym typeface="Wingdings" pitchFamily="2" charset="2"/>
            </a:endParaRPr>
          </a:p>
          <a:p>
            <a:r>
              <a:rPr lang="ko-KR" altLang="en-US" sz="1400" b="1" dirty="0" smtClean="0">
                <a:latin typeface="Adobe Fan Heiti Std B" pitchFamily="34" charset="-128"/>
                <a:sym typeface="Wingdings" pitchFamily="2" charset="2"/>
              </a:rPr>
              <a:t>자기자본 </a:t>
            </a:r>
            <a:r>
              <a:rPr lang="en-US" altLang="ko-KR" sz="1400" b="1" dirty="0" smtClean="0">
                <a:latin typeface="Adobe Fan Heiti Std B" pitchFamily="34" charset="-128"/>
                <a:sym typeface="Wingdings" pitchFamily="2" charset="2"/>
              </a:rPr>
              <a:t>      101,600,000</a:t>
            </a:r>
            <a:r>
              <a:rPr lang="ko-KR" altLang="en-US" sz="1400" b="1" dirty="0" smtClean="0">
                <a:latin typeface="Adobe Fan Heiti Std B" pitchFamily="34" charset="-128"/>
                <a:sym typeface="Wingdings" pitchFamily="2" charset="2"/>
              </a:rPr>
              <a:t>원</a:t>
            </a:r>
            <a:endParaRPr lang="en-US" altLang="ko-KR" sz="1400" b="1" dirty="0" smtClean="0">
              <a:latin typeface="Adobe Fan Heiti Std B" pitchFamily="34" charset="-128"/>
              <a:sym typeface="Wingdings" pitchFamily="2" charset="2"/>
            </a:endParaRPr>
          </a:p>
          <a:p>
            <a:r>
              <a:rPr lang="ko-KR" altLang="en-US" sz="1400" b="1" dirty="0" smtClean="0">
                <a:latin typeface="Adobe Fan Heiti Std B" pitchFamily="34" charset="-128"/>
                <a:sym typeface="Wingdings" pitchFamily="2" charset="2"/>
              </a:rPr>
              <a:t>수익률 </a:t>
            </a:r>
            <a:r>
              <a:rPr lang="en-US" altLang="ko-KR" sz="1400" b="1" dirty="0" smtClean="0">
                <a:latin typeface="Adobe Fan Heiti Std B" pitchFamily="34" charset="-128"/>
                <a:sym typeface="Wingdings" pitchFamily="2" charset="2"/>
              </a:rPr>
              <a:t> </a:t>
            </a:r>
            <a:r>
              <a:rPr lang="en-US" altLang="ko-KR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Fan Heiti Std B" pitchFamily="34" charset="-128"/>
                <a:sym typeface="Wingdings" pitchFamily="2" charset="2"/>
              </a:rPr>
              <a:t>7.97%</a:t>
            </a:r>
            <a:endParaRPr lang="en-US" altLang="ko-KR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Fan Heiti Std B" pitchFamily="34" charset="-128"/>
              <a:sym typeface="Wingdings" pitchFamily="2" charset="2"/>
            </a:endParaRPr>
          </a:p>
          <a:p>
            <a:endParaRPr lang="en-US" altLang="ko-KR" sz="1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Fan Heiti Std B" pitchFamily="34" charset="-128"/>
              <a:sym typeface="Wingdings" pitchFamily="2" charset="2"/>
            </a:endParaRPr>
          </a:p>
          <a:p>
            <a:r>
              <a:rPr lang="ko-KR" altLang="en-US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Fan Heiti Std B" pitchFamily="34" charset="-128"/>
                <a:sym typeface="Wingdings" pitchFamily="2" charset="2"/>
              </a:rPr>
              <a:t>입점상가로서의</a:t>
            </a:r>
            <a:r>
              <a:rPr lang="ko-KR" alt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Fan Heiti Std B" pitchFamily="34" charset="-128"/>
                <a:sym typeface="Wingdings" pitchFamily="2" charset="2"/>
              </a:rPr>
              <a:t> 확실한 </a:t>
            </a:r>
            <a:endParaRPr lang="en-US" altLang="ko-K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Fan Heiti Std B" pitchFamily="34" charset="-128"/>
              <a:sym typeface="Wingdings" pitchFamily="2" charset="2"/>
            </a:endParaRPr>
          </a:p>
          <a:p>
            <a:r>
              <a:rPr lang="ko-KR" alt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Fan Heiti Std B" pitchFamily="34" charset="-128"/>
                <a:sym typeface="Wingdings" pitchFamily="2" charset="2"/>
              </a:rPr>
              <a:t>임대수익보장  상권의 주인공이 될 수 있는 기회입니다</a:t>
            </a:r>
            <a:r>
              <a:rPr lang="en-US" altLang="ko-KR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Fan Heiti Std B" pitchFamily="34" charset="-128"/>
                <a:sym typeface="Wingdings" pitchFamily="2" charset="2"/>
              </a:rPr>
              <a:t>.!!</a:t>
            </a:r>
            <a:endParaRPr lang="en-US" altLang="ko-KR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Fan Heiti Std B" pitchFamily="34" charset="-128"/>
            </a:endParaRPr>
          </a:p>
          <a:p>
            <a:r>
              <a:rPr lang="en-US" altLang="ko-KR" sz="1400" b="1" dirty="0">
                <a:latin typeface="Adobe Fan Heiti Std B" pitchFamily="34" charset="-128"/>
              </a:rPr>
              <a:t> </a:t>
            </a:r>
            <a:r>
              <a:rPr lang="en-US" altLang="ko-KR" sz="1400" b="1" dirty="0" smtClean="0">
                <a:latin typeface="Adobe Fan Heiti Std B" pitchFamily="34" charset="-128"/>
              </a:rPr>
              <a:t>            </a:t>
            </a:r>
            <a:endParaRPr lang="ko-KR" altLang="en-US" sz="1400" b="1" dirty="0">
              <a:latin typeface="Adobe Fan Heiti Std B" pitchFamily="34" charset="-128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0" y="692696"/>
            <a:ext cx="2987824" cy="39056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rgbClr val="FFFF00"/>
                </a:solidFill>
                <a:latin typeface="Adobe Fan Heiti Std B" pitchFamily="34" charset="-128"/>
              </a:rPr>
              <a:t>301</a:t>
            </a:r>
            <a:r>
              <a:rPr lang="ko-KR" altLang="en-US" sz="1600" b="1" dirty="0" smtClean="0">
                <a:solidFill>
                  <a:srgbClr val="FFFF00"/>
                </a:solidFill>
                <a:latin typeface="Adobe Fan Heiti Std B" pitchFamily="34" charset="-128"/>
              </a:rPr>
              <a:t>호</a:t>
            </a:r>
            <a:endParaRPr lang="ko-KR" altLang="en-US" sz="1600" b="1" dirty="0">
              <a:solidFill>
                <a:srgbClr val="FFFF00"/>
              </a:solidFill>
              <a:latin typeface="Adobe Fan Heiti Std B" pitchFamily="34" charset="-128"/>
            </a:endParaRPr>
          </a:p>
        </p:txBody>
      </p:sp>
      <p:cxnSp>
        <p:nvCxnSpPr>
          <p:cNvPr id="29" name="직선 연결선 28"/>
          <p:cNvCxnSpPr/>
          <p:nvPr/>
        </p:nvCxnSpPr>
        <p:spPr>
          <a:xfrm>
            <a:off x="450549" y="1639068"/>
            <a:ext cx="2497415" cy="20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627784" y="159023"/>
            <a:ext cx="626469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2400" dirty="0" err="1" smtClean="0">
                <a:latin typeface="Adobe 고딕 Std B" pitchFamily="34" charset="-127"/>
                <a:ea typeface="Adobe 고딕 Std B" pitchFamily="34" charset="-127"/>
              </a:rPr>
              <a:t>건축설계사무실입점</a:t>
            </a:r>
            <a:r>
              <a:rPr lang="ko-KR" altLang="en-US" sz="2400" dirty="0" smtClean="0">
                <a:latin typeface="Adobe 고딕 Std B" pitchFamily="34" charset="-127"/>
                <a:ea typeface="Adobe 고딕 Std B" pitchFamily="34" charset="-127"/>
              </a:rPr>
              <a:t> 완료 </a:t>
            </a:r>
            <a:r>
              <a:rPr lang="en-US" altLang="ko-KR" dirty="0" smtClean="0">
                <a:latin typeface="Adobe 고딕 Std B" pitchFamily="34" charset="-127"/>
                <a:ea typeface="Adobe 고딕 Std B" pitchFamily="34" charset="-127"/>
              </a:rPr>
              <a:t>(</a:t>
            </a:r>
            <a:r>
              <a:rPr lang="ko-KR" altLang="en-US" dirty="0" smtClean="0">
                <a:latin typeface="Adobe 고딕 Std B" pitchFamily="34" charset="-127"/>
                <a:ea typeface="Adobe 고딕 Std B" pitchFamily="34" charset="-127"/>
              </a:rPr>
              <a:t>확정수익보장상가</a:t>
            </a:r>
            <a:r>
              <a:rPr lang="en-US" altLang="ko-KR" dirty="0" smtClean="0">
                <a:latin typeface="Adobe 고딕 Std B" pitchFamily="34" charset="-127"/>
                <a:ea typeface="Adobe 고딕 Std B" pitchFamily="34" charset="-127"/>
              </a:rPr>
              <a:t>)</a:t>
            </a:r>
            <a:endParaRPr lang="ko-KR" altLang="en-US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214547" y="563180"/>
            <a:ext cx="6795638" cy="4571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5412114" y="3887470"/>
            <a:ext cx="21901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 err="1" smtClean="0"/>
              <a:t>다산중앙로로</a:t>
            </a:r>
            <a:r>
              <a:rPr lang="ko-KR" altLang="en-US" sz="1050" b="1" dirty="0" smtClean="0"/>
              <a:t> 대로변</a:t>
            </a:r>
            <a:endParaRPr lang="en-US" altLang="ko-KR" sz="1050" b="1" dirty="0" smtClean="0"/>
          </a:p>
        </p:txBody>
      </p:sp>
      <p:cxnSp>
        <p:nvCxnSpPr>
          <p:cNvPr id="30" name="직선 연결선 29"/>
          <p:cNvCxnSpPr/>
          <p:nvPr/>
        </p:nvCxnSpPr>
        <p:spPr>
          <a:xfrm>
            <a:off x="450549" y="2383180"/>
            <a:ext cx="2497415" cy="20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451964" y="3607110"/>
            <a:ext cx="2497415" cy="20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이등변 삼각형 13"/>
          <p:cNvSpPr/>
          <p:nvPr/>
        </p:nvSpPr>
        <p:spPr>
          <a:xfrm rot="5400000">
            <a:off x="3041483" y="1173303"/>
            <a:ext cx="427512" cy="652626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타원 16"/>
          <p:cNvSpPr/>
          <p:nvPr/>
        </p:nvSpPr>
        <p:spPr>
          <a:xfrm>
            <a:off x="7824187" y="4421754"/>
            <a:ext cx="113071" cy="119472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타원 40"/>
          <p:cNvSpPr/>
          <p:nvPr/>
        </p:nvSpPr>
        <p:spPr>
          <a:xfrm>
            <a:off x="7939220" y="4422487"/>
            <a:ext cx="113071" cy="119472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339752" cy="686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직사각형 22"/>
          <p:cNvSpPr/>
          <p:nvPr/>
        </p:nvSpPr>
        <p:spPr>
          <a:xfrm>
            <a:off x="0" y="6323488"/>
            <a:ext cx="9144000" cy="53451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altLang="ko-KR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★</a:t>
            </a:r>
            <a:r>
              <a:rPr lang="ko-K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분양</a:t>
            </a:r>
            <a:r>
              <a:rPr lang="en-US" altLang="ko-KR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r>
              <a:rPr lang="ko-K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임대</a:t>
            </a:r>
            <a:r>
              <a:rPr lang="en-US" altLang="ko-KR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ko-K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담 당 자</a:t>
            </a:r>
            <a:endParaRPr lang="ko-KR" alt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C000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33" name="그림 32" descr="캡처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1934" y="4071942"/>
            <a:ext cx="4857784" cy="1500198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34" name="그림 33" descr="캡처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2" y="4214818"/>
            <a:ext cx="3714776" cy="1319444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18" name="그림 17" descr="캡처99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3306" y="642918"/>
            <a:ext cx="5500694" cy="3214710"/>
          </a:xfrm>
          <a:prstGeom prst="rect">
            <a:avLst/>
          </a:prstGeom>
        </p:spPr>
      </p:pic>
      <p:sp>
        <p:nvSpPr>
          <p:cNvPr id="19" name="직사각형 18"/>
          <p:cNvSpPr/>
          <p:nvPr/>
        </p:nvSpPr>
        <p:spPr>
          <a:xfrm>
            <a:off x="4857752" y="1285860"/>
            <a:ext cx="504056" cy="108012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4264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0" y="1124744"/>
            <a:ext cx="3942862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latin typeface="Adobe Fan Heiti Std B" pitchFamily="34" charset="-128"/>
              </a:rPr>
              <a:t>분양</a:t>
            </a:r>
            <a:r>
              <a:rPr lang="en-US" altLang="ko-KR" sz="1400" b="1" dirty="0" smtClean="0">
                <a:latin typeface="Adobe Fan Heiti Std B" pitchFamily="34" charset="-128"/>
              </a:rPr>
              <a:t>(25.28</a:t>
            </a:r>
            <a:r>
              <a:rPr lang="ko-KR" altLang="en-US" sz="1400" b="1" dirty="0" smtClean="0">
                <a:latin typeface="Adobe Fan Heiti Std B" pitchFamily="34" charset="-128"/>
              </a:rPr>
              <a:t>평</a:t>
            </a:r>
            <a:r>
              <a:rPr lang="en-US" altLang="ko-KR" sz="1400" b="1" dirty="0" smtClean="0">
                <a:latin typeface="Adobe Fan Heiti Std B" pitchFamily="34" charset="-128"/>
              </a:rPr>
              <a:t>)   /  </a:t>
            </a:r>
            <a:r>
              <a:rPr lang="ko-KR" altLang="en-US" sz="1400" b="1" dirty="0" smtClean="0">
                <a:latin typeface="Adobe Fan Heiti Std B" pitchFamily="34" charset="-128"/>
              </a:rPr>
              <a:t>전용</a:t>
            </a:r>
            <a:r>
              <a:rPr lang="en-US" altLang="ko-KR" sz="1400" b="1" dirty="0" smtClean="0">
                <a:latin typeface="Adobe Fan Heiti Std B" pitchFamily="34" charset="-128"/>
              </a:rPr>
              <a:t>(15.31</a:t>
            </a:r>
            <a:r>
              <a:rPr lang="ko-KR" altLang="en-US" sz="1400" b="1" dirty="0" smtClean="0">
                <a:latin typeface="Adobe Fan Heiti Std B" pitchFamily="34" charset="-128"/>
              </a:rPr>
              <a:t>평</a:t>
            </a:r>
            <a:r>
              <a:rPr lang="en-US" altLang="ko-KR" sz="1400" b="1" dirty="0" smtClean="0">
                <a:latin typeface="Adobe Fan Heiti Std B" pitchFamily="34" charset="-128"/>
              </a:rPr>
              <a:t>)  </a:t>
            </a:r>
          </a:p>
          <a:p>
            <a:r>
              <a:rPr lang="en-US" altLang="ko-KR" sz="1400" dirty="0" smtClean="0">
                <a:latin typeface="Adobe Fan Heiti Std B" pitchFamily="34" charset="-128"/>
              </a:rPr>
              <a:t> /  </a:t>
            </a:r>
            <a:r>
              <a:rPr lang="ko-KR" altLang="en-US" sz="1400" dirty="0" err="1" smtClean="0">
                <a:latin typeface="Adobe Fan Heiti Std B" pitchFamily="34" charset="-128"/>
              </a:rPr>
              <a:t>층고</a:t>
            </a:r>
            <a:r>
              <a:rPr lang="ko-KR" altLang="en-US" sz="1400" dirty="0" smtClean="0">
                <a:latin typeface="Adobe Fan Heiti Std B" pitchFamily="34" charset="-128"/>
              </a:rPr>
              <a:t> </a:t>
            </a:r>
            <a:r>
              <a:rPr lang="en-US" altLang="ko-KR" sz="1400" dirty="0" smtClean="0">
                <a:latin typeface="Adobe Fan Heiti Std B" pitchFamily="34" charset="-128"/>
              </a:rPr>
              <a:t>3.8m</a:t>
            </a:r>
          </a:p>
          <a:p>
            <a:endParaRPr lang="en-US" altLang="ko-KR" sz="1400" b="1" dirty="0">
              <a:latin typeface="Adobe Fan Heiti Std B" pitchFamily="34" charset="-128"/>
            </a:endParaRPr>
          </a:p>
          <a:p>
            <a:r>
              <a:rPr lang="ko-KR" alt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Fan Heiti Std B" pitchFamily="34" charset="-128"/>
              </a:rPr>
              <a:t>임대확정</a:t>
            </a:r>
            <a:r>
              <a:rPr lang="en-US" altLang="ko-KR" sz="1400" b="1" dirty="0" smtClean="0">
                <a:latin typeface="Adobe Fan Heiti Std B" pitchFamily="34" charset="-128"/>
              </a:rPr>
              <a:t>(</a:t>
            </a:r>
            <a:r>
              <a:rPr lang="ko-KR" altLang="en-US" sz="1400" b="1" dirty="0" smtClean="0">
                <a:latin typeface="Adobe Fan Heiti Std B" pitchFamily="34" charset="-128"/>
              </a:rPr>
              <a:t>보증금 </a:t>
            </a:r>
            <a:r>
              <a:rPr lang="en-US" altLang="ko-KR" sz="1400" b="1" dirty="0" smtClean="0">
                <a:solidFill>
                  <a:srgbClr val="FF0000"/>
                </a:solidFill>
                <a:latin typeface="Adobe Fan Heiti Std B" pitchFamily="34" charset="-128"/>
              </a:rPr>
              <a:t>2,000/ </a:t>
            </a:r>
            <a:r>
              <a:rPr lang="ko-KR" altLang="en-US" sz="1400" b="1" dirty="0" smtClean="0">
                <a:solidFill>
                  <a:srgbClr val="FF0000"/>
                </a:solidFill>
                <a:latin typeface="Adobe Fan Heiti Std B" pitchFamily="34" charset="-128"/>
              </a:rPr>
              <a:t>임대 </a:t>
            </a:r>
            <a:r>
              <a:rPr lang="en-US" altLang="ko-KR" sz="1400" b="1" dirty="0" smtClean="0">
                <a:solidFill>
                  <a:srgbClr val="FF0000"/>
                </a:solidFill>
                <a:latin typeface="Adobe Fan Heiti Std B" pitchFamily="34" charset="-128"/>
              </a:rPr>
              <a:t>98</a:t>
            </a:r>
            <a:r>
              <a:rPr lang="en-US" altLang="ko-KR" sz="1400" b="1" dirty="0" smtClean="0">
                <a:latin typeface="Adobe Fan Heiti Std B" pitchFamily="34" charset="-128"/>
              </a:rPr>
              <a:t>)</a:t>
            </a:r>
          </a:p>
          <a:p>
            <a:r>
              <a:rPr lang="ko-KR" altLang="en-US" sz="1400" b="1" dirty="0" smtClean="0">
                <a:latin typeface="Adobe Fan Heiti Std B" pitchFamily="34" charset="-128"/>
              </a:rPr>
              <a:t>임대기간</a:t>
            </a:r>
            <a:r>
              <a:rPr lang="en-US" altLang="ko-KR" sz="1400" b="1" dirty="0" smtClean="0">
                <a:latin typeface="Adobe Fan Heiti Std B" pitchFamily="34" charset="-128"/>
              </a:rPr>
              <a:t>(2</a:t>
            </a:r>
            <a:r>
              <a:rPr lang="ko-KR" altLang="en-US" sz="1400" b="1" dirty="0" err="1" smtClean="0">
                <a:latin typeface="Adobe Fan Heiti Std B" pitchFamily="34" charset="-128"/>
              </a:rPr>
              <a:t>년확정</a:t>
            </a:r>
            <a:r>
              <a:rPr lang="en-US" altLang="ko-KR" sz="1400" b="1" dirty="0" smtClean="0">
                <a:latin typeface="Adobe Fan Heiti Std B" pitchFamily="34" charset="-128"/>
              </a:rPr>
              <a:t>)RT  5</a:t>
            </a:r>
            <a:r>
              <a:rPr lang="ko-KR" altLang="en-US" sz="1400" b="1" dirty="0" smtClean="0">
                <a:latin typeface="Adobe Fan Heiti Std B" pitchFamily="34" charset="-128"/>
              </a:rPr>
              <a:t>개월</a:t>
            </a:r>
            <a:endParaRPr lang="en-US" altLang="ko-KR" sz="1400" b="1" dirty="0" smtClean="0">
              <a:latin typeface="Adobe Fan Heiti Std B" pitchFamily="34" charset="-128"/>
            </a:endParaRPr>
          </a:p>
          <a:p>
            <a:endParaRPr lang="en-US" altLang="ko-KR" sz="1400" b="1" dirty="0">
              <a:latin typeface="Adobe Fan Heiti Std B" pitchFamily="34" charset="-128"/>
            </a:endParaRPr>
          </a:p>
          <a:p>
            <a:r>
              <a:rPr lang="ko-KR" alt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Fan Heiti Std B" pitchFamily="34" charset="-128"/>
              </a:rPr>
              <a:t>분양금액</a:t>
            </a:r>
            <a:r>
              <a:rPr lang="ko-KR" altLang="en-US" sz="1400" b="1" dirty="0" smtClean="0">
                <a:latin typeface="Adobe Fan Heiti Std B" pitchFamily="34" charset="-128"/>
              </a:rPr>
              <a:t>  </a:t>
            </a:r>
            <a:r>
              <a:rPr lang="en-US" altLang="ko-KR" sz="1400" b="1" dirty="0" smtClean="0">
                <a:latin typeface="Adobe Fan Heiti Std B" pitchFamily="34" charset="-128"/>
                <a:sym typeface="Wingdings" pitchFamily="2" charset="2"/>
              </a:rPr>
              <a:t>      278,000,000</a:t>
            </a:r>
            <a:r>
              <a:rPr lang="ko-KR" altLang="en-US" sz="1400" b="1" dirty="0" smtClean="0">
                <a:latin typeface="Adobe Fan Heiti Std B" pitchFamily="34" charset="-128"/>
                <a:sym typeface="Wingdings" pitchFamily="2" charset="2"/>
              </a:rPr>
              <a:t>원</a:t>
            </a:r>
            <a:endParaRPr lang="en-US" altLang="ko-KR" sz="1400" b="1" dirty="0" smtClean="0">
              <a:latin typeface="Adobe Fan Heiti Std B" pitchFamily="34" charset="-128"/>
            </a:endParaRPr>
          </a:p>
          <a:p>
            <a:r>
              <a:rPr lang="ko-KR" altLang="en-US" sz="1400" b="1" dirty="0" smtClean="0">
                <a:latin typeface="Adobe Fan Heiti Std B" pitchFamily="34" charset="-128"/>
              </a:rPr>
              <a:t>대출 </a:t>
            </a:r>
            <a:r>
              <a:rPr lang="en-US" altLang="ko-KR" sz="1400" b="1" dirty="0" smtClean="0">
                <a:latin typeface="Adobe Fan Heiti Std B" pitchFamily="34" charset="-128"/>
              </a:rPr>
              <a:t>60% </a:t>
            </a:r>
            <a:r>
              <a:rPr lang="en-US" altLang="ko-KR" sz="1400" b="1" dirty="0" smtClean="0">
                <a:latin typeface="Adobe Fan Heiti Std B" pitchFamily="34" charset="-128"/>
                <a:sym typeface="Wingdings" pitchFamily="2" charset="2"/>
              </a:rPr>
              <a:t>      166,800,000 </a:t>
            </a:r>
            <a:r>
              <a:rPr lang="ko-KR" altLang="en-US" sz="1400" b="1" dirty="0" smtClean="0">
                <a:latin typeface="Adobe Fan Heiti Std B" pitchFamily="34" charset="-128"/>
                <a:sym typeface="Wingdings" pitchFamily="2" charset="2"/>
              </a:rPr>
              <a:t>원</a:t>
            </a:r>
            <a:endParaRPr lang="en-US" altLang="ko-KR" sz="1400" b="1" dirty="0" smtClean="0">
              <a:latin typeface="Adobe Fan Heiti Std B" pitchFamily="34" charset="-128"/>
              <a:sym typeface="Wingdings" pitchFamily="2" charset="2"/>
            </a:endParaRPr>
          </a:p>
          <a:p>
            <a:r>
              <a:rPr lang="ko-KR" altLang="en-US" sz="1400" b="1" dirty="0" smtClean="0">
                <a:latin typeface="Adobe Fan Heiti Std B" pitchFamily="34" charset="-128"/>
                <a:sym typeface="Wingdings" pitchFamily="2" charset="2"/>
              </a:rPr>
              <a:t>년이자 </a:t>
            </a:r>
            <a:r>
              <a:rPr lang="en-US" altLang="ko-KR" sz="1400" b="1" dirty="0" smtClean="0">
                <a:latin typeface="Adobe Fan Heiti Std B" pitchFamily="34" charset="-128"/>
                <a:sym typeface="Wingdings" pitchFamily="2" charset="2"/>
              </a:rPr>
              <a:t>2.6%  </a:t>
            </a:r>
            <a:r>
              <a:rPr lang="ko-KR" altLang="en-US" sz="1400" b="1" dirty="0" smtClean="0">
                <a:latin typeface="Adobe Fan Heiti Std B" pitchFamily="34" charset="-128"/>
                <a:sym typeface="Wingdings" pitchFamily="2" charset="2"/>
              </a:rPr>
              <a:t>월    </a:t>
            </a:r>
            <a:r>
              <a:rPr lang="en-US" altLang="ko-KR" sz="1400" b="1" dirty="0" smtClean="0">
                <a:latin typeface="Adobe Fan Heiti Std B" pitchFamily="34" charset="-128"/>
                <a:sym typeface="Wingdings" pitchFamily="2" charset="2"/>
              </a:rPr>
              <a:t>389,200</a:t>
            </a:r>
            <a:r>
              <a:rPr lang="ko-KR" altLang="en-US" sz="1400" b="1" dirty="0" smtClean="0">
                <a:latin typeface="Adobe Fan Heiti Std B" pitchFamily="34" charset="-128"/>
                <a:sym typeface="Wingdings" pitchFamily="2" charset="2"/>
              </a:rPr>
              <a:t>원</a:t>
            </a:r>
            <a:endParaRPr lang="en-US" altLang="ko-KR" sz="1400" b="1" dirty="0" smtClean="0">
              <a:latin typeface="Adobe Fan Heiti Std B" pitchFamily="34" charset="-128"/>
              <a:sym typeface="Wingdings" pitchFamily="2" charset="2"/>
            </a:endParaRPr>
          </a:p>
          <a:p>
            <a:r>
              <a:rPr lang="ko-KR" altLang="en-US" sz="1400" b="1" dirty="0" smtClean="0">
                <a:latin typeface="Adobe Fan Heiti Std B" pitchFamily="34" charset="-128"/>
                <a:sym typeface="Wingdings" pitchFamily="2" charset="2"/>
              </a:rPr>
              <a:t>자기자본 </a:t>
            </a:r>
            <a:r>
              <a:rPr lang="en-US" altLang="ko-KR" sz="1400" b="1" dirty="0" smtClean="0">
                <a:latin typeface="Adobe Fan Heiti Std B" pitchFamily="34" charset="-128"/>
                <a:sym typeface="Wingdings" pitchFamily="2" charset="2"/>
              </a:rPr>
              <a:t>           91,200,000</a:t>
            </a:r>
            <a:r>
              <a:rPr lang="ko-KR" altLang="en-US" sz="1400" b="1" dirty="0" smtClean="0">
                <a:latin typeface="Adobe Fan Heiti Std B" pitchFamily="34" charset="-128"/>
                <a:sym typeface="Wingdings" pitchFamily="2" charset="2"/>
              </a:rPr>
              <a:t>원</a:t>
            </a:r>
            <a:endParaRPr lang="en-US" altLang="ko-KR" sz="1400" b="1" dirty="0" smtClean="0">
              <a:latin typeface="Adobe Fan Heiti Std B" pitchFamily="34" charset="-128"/>
              <a:sym typeface="Wingdings" pitchFamily="2" charset="2"/>
            </a:endParaRPr>
          </a:p>
          <a:p>
            <a:r>
              <a:rPr lang="ko-KR" altLang="en-US" sz="1400" b="1" dirty="0" smtClean="0">
                <a:latin typeface="Adobe Fan Heiti Std B" pitchFamily="34" charset="-128"/>
                <a:sym typeface="Wingdings" pitchFamily="2" charset="2"/>
              </a:rPr>
              <a:t>수익률 </a:t>
            </a:r>
            <a:r>
              <a:rPr lang="en-US" altLang="ko-KR" sz="1400" b="1" dirty="0" smtClean="0">
                <a:latin typeface="Adobe Fan Heiti Std B" pitchFamily="34" charset="-128"/>
                <a:sym typeface="Wingdings" pitchFamily="2" charset="2"/>
              </a:rPr>
              <a:t> </a:t>
            </a:r>
            <a:r>
              <a:rPr lang="en-US" altLang="ko-KR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Fan Heiti Std B" pitchFamily="34" charset="-128"/>
                <a:sym typeface="Wingdings" pitchFamily="2" charset="2"/>
              </a:rPr>
              <a:t>7.77%</a:t>
            </a:r>
            <a:endParaRPr lang="en-US" altLang="ko-KR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Fan Heiti Std B" pitchFamily="34" charset="-128"/>
              <a:sym typeface="Wingdings" pitchFamily="2" charset="2"/>
            </a:endParaRPr>
          </a:p>
          <a:p>
            <a:endParaRPr lang="en-US" altLang="ko-KR" sz="1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Fan Heiti Std B" pitchFamily="34" charset="-128"/>
              <a:sym typeface="Wingdings" pitchFamily="2" charset="2"/>
            </a:endParaRPr>
          </a:p>
          <a:p>
            <a:r>
              <a:rPr lang="ko-KR" altLang="en-US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Fan Heiti Std B" pitchFamily="34" charset="-128"/>
                <a:sym typeface="Wingdings" pitchFamily="2" charset="2"/>
              </a:rPr>
              <a:t>입점상가로서의</a:t>
            </a:r>
            <a:r>
              <a:rPr lang="ko-KR" alt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Fan Heiti Std B" pitchFamily="34" charset="-128"/>
                <a:sym typeface="Wingdings" pitchFamily="2" charset="2"/>
              </a:rPr>
              <a:t> 확실한 </a:t>
            </a:r>
            <a:endParaRPr lang="en-US" altLang="ko-K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Fan Heiti Std B" pitchFamily="34" charset="-128"/>
              <a:sym typeface="Wingdings" pitchFamily="2" charset="2"/>
            </a:endParaRPr>
          </a:p>
          <a:p>
            <a:r>
              <a:rPr lang="ko-KR" alt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Fan Heiti Std B" pitchFamily="34" charset="-128"/>
                <a:sym typeface="Wingdings" pitchFamily="2" charset="2"/>
              </a:rPr>
              <a:t>임대수익보장  상권의 주인공이 될 수 있는 기회입니다</a:t>
            </a:r>
            <a:r>
              <a:rPr lang="en-US" altLang="ko-KR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Fan Heiti Std B" pitchFamily="34" charset="-128"/>
                <a:sym typeface="Wingdings" pitchFamily="2" charset="2"/>
              </a:rPr>
              <a:t>.!!</a:t>
            </a:r>
            <a:endParaRPr lang="en-US" altLang="ko-KR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Fan Heiti Std B" pitchFamily="34" charset="-128"/>
            </a:endParaRPr>
          </a:p>
          <a:p>
            <a:r>
              <a:rPr lang="en-US" altLang="ko-KR" sz="1400" b="1" dirty="0">
                <a:latin typeface="Adobe Fan Heiti Std B" pitchFamily="34" charset="-128"/>
              </a:rPr>
              <a:t> </a:t>
            </a:r>
            <a:r>
              <a:rPr lang="en-US" altLang="ko-KR" sz="1400" b="1" dirty="0" smtClean="0">
                <a:latin typeface="Adobe Fan Heiti Std B" pitchFamily="34" charset="-128"/>
              </a:rPr>
              <a:t>            </a:t>
            </a:r>
            <a:endParaRPr lang="ko-KR" altLang="en-US" sz="1400" b="1" dirty="0">
              <a:latin typeface="Adobe Fan Heiti Std B" pitchFamily="34" charset="-128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0" y="642918"/>
            <a:ext cx="3130668" cy="39056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rgbClr val="FFFF00"/>
                </a:solidFill>
                <a:latin typeface="Adobe Fan Heiti Std B" pitchFamily="34" charset="-128"/>
              </a:rPr>
              <a:t>303</a:t>
            </a:r>
            <a:r>
              <a:rPr lang="ko-KR" altLang="en-US" sz="1600" b="1" dirty="0" smtClean="0">
                <a:solidFill>
                  <a:srgbClr val="FFFF00"/>
                </a:solidFill>
                <a:latin typeface="Adobe Fan Heiti Std B" pitchFamily="34" charset="-128"/>
              </a:rPr>
              <a:t>호</a:t>
            </a:r>
            <a:endParaRPr lang="ko-KR" altLang="en-US" sz="1600" b="1" dirty="0">
              <a:solidFill>
                <a:srgbClr val="FFFF00"/>
              </a:solidFill>
              <a:latin typeface="Adobe Fan Heiti Std B" pitchFamily="34" charset="-128"/>
            </a:endParaRPr>
          </a:p>
        </p:txBody>
      </p:sp>
      <p:cxnSp>
        <p:nvCxnSpPr>
          <p:cNvPr id="29" name="직선 연결선 28"/>
          <p:cNvCxnSpPr/>
          <p:nvPr/>
        </p:nvCxnSpPr>
        <p:spPr>
          <a:xfrm>
            <a:off x="450549" y="1639068"/>
            <a:ext cx="2497415" cy="20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627784" y="159023"/>
            <a:ext cx="626469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Adobe 고딕 Std B" pitchFamily="34" charset="-127"/>
                <a:ea typeface="Adobe 고딕 Std B" pitchFamily="34" charset="-127"/>
              </a:rPr>
              <a:t>한일포장 ㈜</a:t>
            </a:r>
            <a:r>
              <a:rPr lang="ko-KR" altLang="en-US" sz="2400" dirty="0" err="1" smtClean="0">
                <a:latin typeface="Adobe 고딕 Std B" pitchFamily="34" charset="-127"/>
                <a:ea typeface="Adobe 고딕 Std B" pitchFamily="34" charset="-127"/>
              </a:rPr>
              <a:t>입점</a:t>
            </a:r>
            <a:r>
              <a:rPr lang="ko-KR" altLang="en-US" sz="2400" dirty="0" smtClean="0">
                <a:latin typeface="Adobe 고딕 Std B" pitchFamily="34" charset="-127"/>
                <a:ea typeface="Adobe 고딕 Std B" pitchFamily="34" charset="-127"/>
              </a:rPr>
              <a:t> 완료 </a:t>
            </a:r>
            <a:r>
              <a:rPr lang="en-US" altLang="ko-KR" sz="2400" dirty="0" smtClean="0">
                <a:latin typeface="Adobe 고딕 Std B" pitchFamily="34" charset="-127"/>
                <a:ea typeface="Adobe 고딕 Std B" pitchFamily="34" charset="-127"/>
              </a:rPr>
              <a:t>(</a:t>
            </a:r>
            <a:r>
              <a:rPr lang="ko-KR" altLang="en-US" sz="2400" dirty="0" smtClean="0">
                <a:latin typeface="Adobe 고딕 Std B" pitchFamily="34" charset="-127"/>
                <a:ea typeface="Adobe 고딕 Std B" pitchFamily="34" charset="-127"/>
              </a:rPr>
              <a:t>확정수익보장상가</a:t>
            </a:r>
            <a:r>
              <a:rPr lang="en-US" altLang="ko-KR" sz="2400" dirty="0" smtClean="0">
                <a:latin typeface="Adobe 고딕 Std B" pitchFamily="34" charset="-127"/>
                <a:ea typeface="Adobe 고딕 Std B" pitchFamily="34" charset="-127"/>
              </a:rPr>
              <a:t>)</a:t>
            </a:r>
            <a:endParaRPr lang="ko-KR" altLang="en-US" sz="2400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214547" y="563180"/>
            <a:ext cx="6795638" cy="4571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5429256" y="3857628"/>
            <a:ext cx="21901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 err="1" smtClean="0"/>
              <a:t>다산중앙로</a:t>
            </a:r>
            <a:r>
              <a:rPr lang="ko-KR" altLang="en-US" sz="1050" b="1" dirty="0" smtClean="0"/>
              <a:t> 대로변</a:t>
            </a:r>
            <a:endParaRPr lang="en-US" altLang="ko-KR" sz="1050" b="1" dirty="0" smtClean="0"/>
          </a:p>
        </p:txBody>
      </p:sp>
      <p:cxnSp>
        <p:nvCxnSpPr>
          <p:cNvPr id="30" name="직선 연결선 29"/>
          <p:cNvCxnSpPr/>
          <p:nvPr/>
        </p:nvCxnSpPr>
        <p:spPr>
          <a:xfrm>
            <a:off x="450549" y="2383180"/>
            <a:ext cx="2497415" cy="20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451964" y="3607110"/>
            <a:ext cx="2497415" cy="20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이등변 삼각형 13"/>
          <p:cNvSpPr/>
          <p:nvPr/>
        </p:nvSpPr>
        <p:spPr>
          <a:xfrm rot="5400000">
            <a:off x="3005764" y="1280460"/>
            <a:ext cx="498950" cy="652626"/>
          </a:xfrm>
          <a:prstGeom prst="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타원 16"/>
          <p:cNvSpPr/>
          <p:nvPr/>
        </p:nvSpPr>
        <p:spPr>
          <a:xfrm>
            <a:off x="7824187" y="4421754"/>
            <a:ext cx="113071" cy="119472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타원 40"/>
          <p:cNvSpPr/>
          <p:nvPr/>
        </p:nvSpPr>
        <p:spPr>
          <a:xfrm>
            <a:off x="7939220" y="4422487"/>
            <a:ext cx="113071" cy="119472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339752" cy="686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직사각형 22"/>
          <p:cNvSpPr/>
          <p:nvPr/>
        </p:nvSpPr>
        <p:spPr>
          <a:xfrm>
            <a:off x="0" y="6357958"/>
            <a:ext cx="9144000" cy="50004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ko-K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다산 </a:t>
            </a:r>
            <a:r>
              <a:rPr lang="ko-KR" alt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아지타워</a:t>
            </a:r>
            <a:r>
              <a:rPr lang="ko-K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altLang="ko-KR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ko-K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확실한 임대수익보장 상가</a:t>
            </a:r>
            <a:endParaRPr lang="en-US" altLang="ko-KR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8" name="그림 17" descr="캡처99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3306" y="642918"/>
            <a:ext cx="5500694" cy="3214710"/>
          </a:xfrm>
          <a:prstGeom prst="rect">
            <a:avLst/>
          </a:prstGeom>
        </p:spPr>
      </p:pic>
      <p:pic>
        <p:nvPicPr>
          <p:cNvPr id="19" name="그림 18" descr="10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628" y="4071942"/>
            <a:ext cx="3786214" cy="1467112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3929058" y="1214422"/>
            <a:ext cx="504056" cy="108012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그림 21" descr="image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786" y="4214818"/>
            <a:ext cx="3276600" cy="139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4264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0" y="1124744"/>
            <a:ext cx="3942862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latin typeface="Adobe Fan Heiti Std B" pitchFamily="34" charset="-128"/>
              </a:rPr>
              <a:t>분양</a:t>
            </a:r>
            <a:r>
              <a:rPr lang="en-US" altLang="ko-KR" sz="1400" b="1" dirty="0" smtClean="0">
                <a:latin typeface="Adobe Fan Heiti Std B" pitchFamily="34" charset="-128"/>
              </a:rPr>
              <a:t>(46.00</a:t>
            </a:r>
            <a:r>
              <a:rPr lang="ko-KR" altLang="en-US" sz="1400" b="1" dirty="0" smtClean="0">
                <a:latin typeface="Adobe Fan Heiti Std B" pitchFamily="34" charset="-128"/>
              </a:rPr>
              <a:t>평</a:t>
            </a:r>
            <a:r>
              <a:rPr lang="en-US" altLang="ko-KR" sz="1400" b="1" dirty="0" smtClean="0">
                <a:latin typeface="Adobe Fan Heiti Std B" pitchFamily="34" charset="-128"/>
              </a:rPr>
              <a:t>)   /  </a:t>
            </a:r>
            <a:r>
              <a:rPr lang="ko-KR" altLang="en-US" sz="1400" b="1" dirty="0" smtClean="0">
                <a:latin typeface="Adobe Fan Heiti Std B" pitchFamily="34" charset="-128"/>
              </a:rPr>
              <a:t>전용</a:t>
            </a:r>
            <a:r>
              <a:rPr lang="en-US" altLang="ko-KR" sz="1400" b="1" dirty="0" smtClean="0">
                <a:latin typeface="Adobe Fan Heiti Std B" pitchFamily="34" charset="-128"/>
              </a:rPr>
              <a:t>(27.88</a:t>
            </a:r>
            <a:r>
              <a:rPr lang="ko-KR" altLang="en-US" sz="1400" b="1" dirty="0" smtClean="0">
                <a:latin typeface="Adobe Fan Heiti Std B" pitchFamily="34" charset="-128"/>
              </a:rPr>
              <a:t>평</a:t>
            </a:r>
            <a:r>
              <a:rPr lang="en-US" altLang="ko-KR" sz="1400" b="1" dirty="0" smtClean="0">
                <a:latin typeface="Adobe Fan Heiti Std B" pitchFamily="34" charset="-128"/>
              </a:rPr>
              <a:t>)  </a:t>
            </a:r>
          </a:p>
          <a:p>
            <a:r>
              <a:rPr lang="ko-KR" altLang="en-US" sz="1400" b="1" dirty="0" smtClean="0">
                <a:latin typeface="Adobe Fan Heiti Std B" pitchFamily="34" charset="-128"/>
              </a:rPr>
              <a:t>전면너비 </a:t>
            </a:r>
            <a:r>
              <a:rPr lang="en-US" altLang="ko-KR" sz="1400" b="1" dirty="0" smtClean="0">
                <a:latin typeface="Adobe Fan Heiti Std B" pitchFamily="34" charset="-128"/>
              </a:rPr>
              <a:t>7.7m  /  </a:t>
            </a:r>
            <a:r>
              <a:rPr lang="ko-KR" altLang="en-US" sz="1400" b="1" dirty="0" err="1" smtClean="0">
                <a:latin typeface="Adobe Fan Heiti Std B" pitchFamily="34" charset="-128"/>
              </a:rPr>
              <a:t>층고</a:t>
            </a:r>
            <a:r>
              <a:rPr lang="ko-KR" altLang="en-US" sz="1400" b="1" dirty="0" smtClean="0">
                <a:latin typeface="Adobe Fan Heiti Std B" pitchFamily="34" charset="-128"/>
              </a:rPr>
              <a:t> </a:t>
            </a:r>
            <a:r>
              <a:rPr lang="en-US" altLang="ko-KR" sz="1400" b="1" dirty="0" smtClean="0">
                <a:latin typeface="Adobe Fan Heiti Std B" pitchFamily="34" charset="-128"/>
              </a:rPr>
              <a:t>4.5m</a:t>
            </a:r>
          </a:p>
          <a:p>
            <a:endParaRPr lang="en-US" altLang="ko-KR" sz="1400" b="1" dirty="0">
              <a:latin typeface="Adobe Fan Heiti Std B" pitchFamily="34" charset="-128"/>
            </a:endParaRPr>
          </a:p>
          <a:p>
            <a:r>
              <a:rPr lang="ko-KR" alt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Fan Heiti Std B" pitchFamily="34" charset="-128"/>
              </a:rPr>
              <a:t>임대확정</a:t>
            </a:r>
            <a:r>
              <a:rPr lang="en-US" altLang="ko-KR" sz="1400" b="1" dirty="0" smtClean="0">
                <a:latin typeface="Adobe Fan Heiti Std B" pitchFamily="34" charset="-128"/>
              </a:rPr>
              <a:t>(</a:t>
            </a:r>
            <a:r>
              <a:rPr lang="ko-KR" altLang="en-US" sz="1400" b="1" dirty="0" smtClean="0">
                <a:latin typeface="Adobe Fan Heiti Std B" pitchFamily="34" charset="-128"/>
              </a:rPr>
              <a:t>보 </a:t>
            </a:r>
            <a:r>
              <a:rPr lang="en-US" altLang="ko-KR" sz="1400" b="1" dirty="0" smtClean="0">
                <a:latin typeface="Adobe Fan Heiti Std B" pitchFamily="34" charset="-128"/>
              </a:rPr>
              <a:t>2,500 / </a:t>
            </a:r>
            <a:r>
              <a:rPr lang="ko-KR" altLang="en-US" sz="1400" b="1" dirty="0" smtClean="0">
                <a:latin typeface="Adobe Fan Heiti Std B" pitchFamily="34" charset="-128"/>
              </a:rPr>
              <a:t>임 </a:t>
            </a:r>
            <a:r>
              <a:rPr lang="en-US" altLang="ko-KR" sz="1400" b="1" dirty="0" smtClean="0">
                <a:latin typeface="Adobe Fan Heiti Std B" pitchFamily="34" charset="-128"/>
              </a:rPr>
              <a:t>168)</a:t>
            </a:r>
          </a:p>
          <a:p>
            <a:r>
              <a:rPr lang="ko-KR" altLang="en-US" sz="1400" b="1" dirty="0" smtClean="0">
                <a:latin typeface="Adobe Fan Heiti Std B" pitchFamily="34" charset="-128"/>
              </a:rPr>
              <a:t>임대기간</a:t>
            </a:r>
            <a:r>
              <a:rPr lang="en-US" altLang="ko-KR" sz="1400" b="1" dirty="0" smtClean="0">
                <a:latin typeface="Adobe Fan Heiti Std B" pitchFamily="34" charset="-128"/>
              </a:rPr>
              <a:t>(3</a:t>
            </a:r>
            <a:r>
              <a:rPr lang="ko-KR" altLang="en-US" sz="1400" b="1" dirty="0" err="1" smtClean="0">
                <a:latin typeface="Adobe Fan Heiti Std B" pitchFamily="34" charset="-128"/>
              </a:rPr>
              <a:t>년확정</a:t>
            </a:r>
            <a:r>
              <a:rPr lang="en-US" altLang="ko-KR" sz="1400" b="1" dirty="0" smtClean="0">
                <a:latin typeface="Adobe Fan Heiti Std B" pitchFamily="34" charset="-128"/>
              </a:rPr>
              <a:t>)</a:t>
            </a:r>
          </a:p>
          <a:p>
            <a:endParaRPr lang="en-US" altLang="ko-KR" sz="1400" b="1" dirty="0">
              <a:latin typeface="Adobe Fan Heiti Std B" pitchFamily="34" charset="-128"/>
            </a:endParaRPr>
          </a:p>
          <a:p>
            <a:r>
              <a:rPr lang="ko-KR" alt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Fan Heiti Std B" pitchFamily="34" charset="-128"/>
              </a:rPr>
              <a:t>분양금액</a:t>
            </a:r>
            <a:r>
              <a:rPr lang="ko-KR" altLang="en-US" sz="1400" b="1" dirty="0" smtClean="0">
                <a:latin typeface="Adobe Fan Heiti Std B" pitchFamily="34" charset="-128"/>
              </a:rPr>
              <a:t>  </a:t>
            </a:r>
            <a:r>
              <a:rPr lang="en-US" altLang="ko-KR" sz="1400" b="1" dirty="0" smtClean="0">
                <a:latin typeface="Adobe Fan Heiti Std B" pitchFamily="34" charset="-128"/>
                <a:sym typeface="Wingdings" pitchFamily="2" charset="2"/>
              </a:rPr>
              <a:t>      484,000,000</a:t>
            </a:r>
            <a:r>
              <a:rPr lang="ko-KR" altLang="en-US" sz="1400" b="1" dirty="0" smtClean="0">
                <a:latin typeface="Adobe Fan Heiti Std B" pitchFamily="34" charset="-128"/>
                <a:sym typeface="Wingdings" pitchFamily="2" charset="2"/>
              </a:rPr>
              <a:t>원</a:t>
            </a:r>
            <a:endParaRPr lang="en-US" altLang="ko-KR" sz="1400" b="1" dirty="0" smtClean="0">
              <a:latin typeface="Adobe Fan Heiti Std B" pitchFamily="34" charset="-128"/>
            </a:endParaRPr>
          </a:p>
          <a:p>
            <a:r>
              <a:rPr lang="ko-KR" altLang="en-US" sz="1400" b="1" dirty="0" smtClean="0">
                <a:latin typeface="Adobe Fan Heiti Std B" pitchFamily="34" charset="-128"/>
              </a:rPr>
              <a:t>대출 </a:t>
            </a:r>
            <a:r>
              <a:rPr lang="en-US" altLang="ko-KR" sz="1400" b="1" dirty="0" smtClean="0">
                <a:latin typeface="Adobe Fan Heiti Std B" pitchFamily="34" charset="-128"/>
              </a:rPr>
              <a:t>60% </a:t>
            </a:r>
            <a:r>
              <a:rPr lang="en-US" altLang="ko-KR" sz="1400" b="1" dirty="0" smtClean="0">
                <a:latin typeface="Adobe Fan Heiti Std B" pitchFamily="34" charset="-128"/>
                <a:sym typeface="Wingdings" pitchFamily="2" charset="2"/>
              </a:rPr>
              <a:t>      290,400,000</a:t>
            </a:r>
            <a:r>
              <a:rPr lang="ko-KR" altLang="en-US" sz="1400" b="1" dirty="0" smtClean="0">
                <a:latin typeface="Adobe Fan Heiti Std B" pitchFamily="34" charset="-128"/>
                <a:sym typeface="Wingdings" pitchFamily="2" charset="2"/>
              </a:rPr>
              <a:t>원</a:t>
            </a:r>
            <a:endParaRPr lang="en-US" altLang="ko-KR" sz="1400" b="1" dirty="0" smtClean="0">
              <a:latin typeface="Adobe Fan Heiti Std B" pitchFamily="34" charset="-128"/>
              <a:sym typeface="Wingdings" pitchFamily="2" charset="2"/>
            </a:endParaRPr>
          </a:p>
          <a:p>
            <a:r>
              <a:rPr lang="ko-KR" altLang="en-US" sz="1400" b="1" dirty="0" smtClean="0">
                <a:latin typeface="Adobe Fan Heiti Std B" pitchFamily="34" charset="-128"/>
                <a:sym typeface="Wingdings" pitchFamily="2" charset="2"/>
              </a:rPr>
              <a:t>년이자 </a:t>
            </a:r>
            <a:r>
              <a:rPr lang="en-US" altLang="ko-KR" sz="1400" b="1" dirty="0" smtClean="0">
                <a:latin typeface="Adobe Fan Heiti Std B" pitchFamily="34" charset="-128"/>
                <a:sym typeface="Wingdings" pitchFamily="2" charset="2"/>
              </a:rPr>
              <a:t>3%  </a:t>
            </a:r>
            <a:r>
              <a:rPr lang="ko-KR" altLang="en-US" sz="1400" b="1" dirty="0" smtClean="0">
                <a:latin typeface="Adobe Fan Heiti Std B" pitchFamily="34" charset="-128"/>
                <a:sym typeface="Wingdings" pitchFamily="2" charset="2"/>
              </a:rPr>
              <a:t>월</a:t>
            </a:r>
            <a:r>
              <a:rPr lang="en-US" altLang="ko-KR" sz="1400" b="1" dirty="0" smtClean="0">
                <a:latin typeface="Adobe Fan Heiti Std B" pitchFamily="34" charset="-128"/>
                <a:sym typeface="Wingdings" pitchFamily="2" charset="2"/>
              </a:rPr>
              <a:t>726,000</a:t>
            </a:r>
            <a:r>
              <a:rPr lang="ko-KR" altLang="en-US" sz="1400" b="1" dirty="0" smtClean="0">
                <a:latin typeface="Adobe Fan Heiti Std B" pitchFamily="34" charset="-128"/>
                <a:sym typeface="Wingdings" pitchFamily="2" charset="2"/>
              </a:rPr>
              <a:t>원</a:t>
            </a:r>
            <a:endParaRPr lang="en-US" altLang="ko-KR" sz="1400" b="1" dirty="0" smtClean="0">
              <a:latin typeface="Adobe Fan Heiti Std B" pitchFamily="34" charset="-128"/>
              <a:sym typeface="Wingdings" pitchFamily="2" charset="2"/>
            </a:endParaRPr>
          </a:p>
          <a:p>
            <a:r>
              <a:rPr lang="ko-KR" altLang="en-US" sz="1400" b="1" dirty="0" smtClean="0">
                <a:latin typeface="Adobe Fan Heiti Std B" pitchFamily="34" charset="-128"/>
                <a:sym typeface="Wingdings" pitchFamily="2" charset="2"/>
              </a:rPr>
              <a:t>자기자본 </a:t>
            </a:r>
            <a:r>
              <a:rPr lang="en-US" altLang="ko-KR" sz="1400" b="1" dirty="0" smtClean="0">
                <a:latin typeface="Adobe Fan Heiti Std B" pitchFamily="34" charset="-128"/>
                <a:sym typeface="Wingdings" pitchFamily="2" charset="2"/>
              </a:rPr>
              <a:t>      168,600,000</a:t>
            </a:r>
            <a:r>
              <a:rPr lang="ko-KR" altLang="en-US" sz="1400" b="1" dirty="0" smtClean="0">
                <a:latin typeface="Adobe Fan Heiti Std B" pitchFamily="34" charset="-128"/>
                <a:sym typeface="Wingdings" pitchFamily="2" charset="2"/>
              </a:rPr>
              <a:t>원</a:t>
            </a:r>
            <a:endParaRPr lang="en-US" altLang="ko-KR" sz="1400" b="1" dirty="0" smtClean="0">
              <a:latin typeface="Adobe Fan Heiti Std B" pitchFamily="34" charset="-128"/>
              <a:sym typeface="Wingdings" pitchFamily="2" charset="2"/>
            </a:endParaRPr>
          </a:p>
          <a:p>
            <a:r>
              <a:rPr lang="ko-KR" altLang="en-US" sz="1400" b="1" dirty="0" smtClean="0">
                <a:latin typeface="Adobe Fan Heiti Std B" pitchFamily="34" charset="-128"/>
                <a:sym typeface="Wingdings" pitchFamily="2" charset="2"/>
              </a:rPr>
              <a:t>수익률 </a:t>
            </a:r>
            <a:r>
              <a:rPr lang="en-US" altLang="ko-KR" sz="1400" b="1" dirty="0" smtClean="0">
                <a:latin typeface="Adobe Fan Heiti Std B" pitchFamily="34" charset="-128"/>
                <a:sym typeface="Wingdings" pitchFamily="2" charset="2"/>
              </a:rPr>
              <a:t> </a:t>
            </a:r>
            <a:r>
              <a:rPr lang="en-US" altLang="ko-KR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Fan Heiti Std B" pitchFamily="34" charset="-128"/>
                <a:sym typeface="Wingdings" pitchFamily="2" charset="2"/>
              </a:rPr>
              <a:t>7.13%</a:t>
            </a:r>
            <a:endParaRPr lang="en-US" altLang="ko-KR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Fan Heiti Std B" pitchFamily="34" charset="-128"/>
              <a:sym typeface="Wingdings" pitchFamily="2" charset="2"/>
            </a:endParaRPr>
          </a:p>
          <a:p>
            <a:endParaRPr lang="en-US" altLang="ko-KR" sz="1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Fan Heiti Std B" pitchFamily="34" charset="-128"/>
              <a:sym typeface="Wingdings" pitchFamily="2" charset="2"/>
            </a:endParaRPr>
          </a:p>
          <a:p>
            <a:r>
              <a:rPr lang="ko-KR" alt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Fan Heiti Std B" pitchFamily="34" charset="-128"/>
                <a:sym typeface="Wingdings" pitchFamily="2" charset="2"/>
              </a:rPr>
              <a:t>학원상권의 강점을 더해 전문 피아노원장님</a:t>
            </a:r>
            <a:endParaRPr lang="en-US" altLang="ko-KR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Fan Heiti Std B" pitchFamily="34" charset="-128"/>
              <a:sym typeface="Wingdings" pitchFamily="2" charset="2"/>
            </a:endParaRPr>
          </a:p>
          <a:p>
            <a:r>
              <a:rPr lang="ko-KR" alt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Fan Heiti Std B" pitchFamily="34" charset="-128"/>
                <a:sym typeface="Wingdings" pitchFamily="2" charset="2"/>
              </a:rPr>
              <a:t> </a:t>
            </a:r>
            <a:r>
              <a:rPr lang="ko-KR" altLang="en-US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Fan Heiti Std B" pitchFamily="34" charset="-128"/>
                <a:sym typeface="Wingdings" pitchFamily="2" charset="2"/>
              </a:rPr>
              <a:t>입점상가로서의</a:t>
            </a:r>
            <a:r>
              <a:rPr lang="ko-KR" alt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Fan Heiti Std B" pitchFamily="34" charset="-128"/>
                <a:sym typeface="Wingdings" pitchFamily="2" charset="2"/>
              </a:rPr>
              <a:t> 확실한 </a:t>
            </a:r>
            <a:endParaRPr lang="en-US" altLang="ko-K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Fan Heiti Std B" pitchFamily="34" charset="-128"/>
              <a:sym typeface="Wingdings" pitchFamily="2" charset="2"/>
            </a:endParaRPr>
          </a:p>
          <a:p>
            <a:r>
              <a:rPr lang="ko-KR" alt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Fan Heiti Std B" pitchFamily="34" charset="-128"/>
                <a:sym typeface="Wingdings" pitchFamily="2" charset="2"/>
              </a:rPr>
              <a:t>임대수익보장  상권의 주인공이 될 수 있는 기회입니다</a:t>
            </a:r>
            <a:r>
              <a:rPr lang="en-US" altLang="ko-KR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Fan Heiti Std B" pitchFamily="34" charset="-128"/>
                <a:sym typeface="Wingdings" pitchFamily="2" charset="2"/>
              </a:rPr>
              <a:t>.!!</a:t>
            </a:r>
            <a:endParaRPr lang="en-US" altLang="ko-KR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Fan Heiti Std B" pitchFamily="34" charset="-128"/>
            </a:endParaRPr>
          </a:p>
          <a:p>
            <a:r>
              <a:rPr lang="en-US" altLang="ko-KR" sz="1400" b="1" dirty="0">
                <a:latin typeface="Adobe Fan Heiti Std B" pitchFamily="34" charset="-128"/>
              </a:rPr>
              <a:t> </a:t>
            </a:r>
            <a:r>
              <a:rPr lang="en-US" altLang="ko-KR" sz="1400" b="1" dirty="0" smtClean="0">
                <a:latin typeface="Adobe Fan Heiti Std B" pitchFamily="34" charset="-128"/>
              </a:rPr>
              <a:t>            </a:t>
            </a:r>
            <a:endParaRPr lang="ko-KR" altLang="en-US" sz="1400" b="1" dirty="0">
              <a:latin typeface="Adobe Fan Heiti Std B" pitchFamily="34" charset="-128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0" y="692696"/>
            <a:ext cx="2987824" cy="390568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rgbClr val="FFFF00"/>
                </a:solidFill>
                <a:latin typeface="Adobe Fan Heiti Std B" pitchFamily="34" charset="-128"/>
              </a:rPr>
              <a:t>409</a:t>
            </a:r>
            <a:r>
              <a:rPr lang="ko-KR" altLang="en-US" sz="1600" b="1" dirty="0" smtClean="0">
                <a:solidFill>
                  <a:srgbClr val="FFFF00"/>
                </a:solidFill>
                <a:latin typeface="Adobe Fan Heiti Std B" pitchFamily="34" charset="-128"/>
              </a:rPr>
              <a:t>호</a:t>
            </a:r>
            <a:endParaRPr lang="ko-KR" altLang="en-US" sz="1600" b="1" dirty="0">
              <a:solidFill>
                <a:srgbClr val="FFFF00"/>
              </a:solidFill>
              <a:latin typeface="Adobe Fan Heiti Std B" pitchFamily="34" charset="-128"/>
            </a:endParaRPr>
          </a:p>
        </p:txBody>
      </p:sp>
      <p:cxnSp>
        <p:nvCxnSpPr>
          <p:cNvPr id="29" name="직선 연결선 28"/>
          <p:cNvCxnSpPr/>
          <p:nvPr/>
        </p:nvCxnSpPr>
        <p:spPr>
          <a:xfrm>
            <a:off x="450549" y="1639068"/>
            <a:ext cx="2497415" cy="20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627784" y="159023"/>
            <a:ext cx="626469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Adobe 고딕 Std B" pitchFamily="34" charset="-127"/>
                <a:ea typeface="Adobe 고딕 Std B" pitchFamily="34" charset="-127"/>
              </a:rPr>
              <a:t>“</a:t>
            </a:r>
            <a:r>
              <a:rPr lang="ko-KR" altLang="en-US" sz="2400" dirty="0" smtClean="0">
                <a:latin typeface="Adobe 고딕 Std B" pitchFamily="34" charset="-127"/>
                <a:ea typeface="Adobe 고딕 Std B" pitchFamily="34" charset="-127"/>
              </a:rPr>
              <a:t>피아노학원</a:t>
            </a:r>
            <a:r>
              <a:rPr lang="en-US" altLang="ko-KR" sz="2400" dirty="0" smtClean="0">
                <a:latin typeface="Adobe 고딕 Std B" pitchFamily="34" charset="-127"/>
                <a:ea typeface="Adobe 고딕 Std B" pitchFamily="34" charset="-127"/>
              </a:rPr>
              <a:t>” </a:t>
            </a:r>
            <a:r>
              <a:rPr lang="ko-KR" altLang="en-US" sz="2400" dirty="0" err="1" smtClean="0">
                <a:latin typeface="Adobe 고딕 Std B" pitchFamily="34" charset="-127"/>
                <a:ea typeface="Adobe 고딕 Std B" pitchFamily="34" charset="-127"/>
              </a:rPr>
              <a:t>입점</a:t>
            </a:r>
            <a:r>
              <a:rPr lang="ko-KR" altLang="en-US" sz="2400" dirty="0" smtClean="0">
                <a:latin typeface="Adobe 고딕 Std B" pitchFamily="34" charset="-127"/>
                <a:ea typeface="Adobe 고딕 Std B" pitchFamily="34" charset="-127"/>
              </a:rPr>
              <a:t> 완료 </a:t>
            </a:r>
            <a:r>
              <a:rPr lang="en-US" altLang="ko-KR" sz="2400" dirty="0" smtClean="0">
                <a:latin typeface="Adobe 고딕 Std B" pitchFamily="34" charset="-127"/>
                <a:ea typeface="Adobe 고딕 Std B" pitchFamily="34" charset="-127"/>
              </a:rPr>
              <a:t>(</a:t>
            </a:r>
            <a:r>
              <a:rPr lang="ko-KR" altLang="en-US" sz="2400" dirty="0" smtClean="0">
                <a:latin typeface="Adobe 고딕 Std B" pitchFamily="34" charset="-127"/>
                <a:ea typeface="Adobe 고딕 Std B" pitchFamily="34" charset="-127"/>
              </a:rPr>
              <a:t>확정수익보장상가</a:t>
            </a:r>
            <a:r>
              <a:rPr lang="en-US" altLang="ko-KR" sz="2400" dirty="0" smtClean="0">
                <a:latin typeface="Adobe 고딕 Std B" pitchFamily="34" charset="-127"/>
                <a:ea typeface="Adobe 고딕 Std B" pitchFamily="34" charset="-127"/>
              </a:rPr>
              <a:t>)</a:t>
            </a:r>
            <a:endParaRPr lang="ko-KR" altLang="en-US" sz="2400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366471" y="563180"/>
            <a:ext cx="6643713" cy="4571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 rot="16200000">
            <a:off x="6859084" y="2798100"/>
            <a:ext cx="1008112" cy="54172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788024" y="1052736"/>
            <a:ext cx="629092" cy="2516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 smtClean="0"/>
              <a:t>아</a:t>
            </a:r>
            <a:endParaRPr lang="en-US" altLang="ko-KR" sz="1050" b="1" dirty="0" smtClean="0"/>
          </a:p>
          <a:p>
            <a:pPr algn="ctr"/>
            <a:r>
              <a:rPr lang="ko-KR" altLang="en-US" sz="1050" b="1" dirty="0" smtClean="0"/>
              <a:t>파</a:t>
            </a:r>
            <a:endParaRPr lang="en-US" altLang="ko-KR" sz="1050" b="1" dirty="0" smtClean="0"/>
          </a:p>
          <a:p>
            <a:pPr algn="ctr"/>
            <a:r>
              <a:rPr lang="ko-KR" altLang="en-US" sz="1050" b="1" dirty="0" err="1" smtClean="0"/>
              <a:t>트</a:t>
            </a:r>
            <a:endParaRPr lang="en-US" altLang="ko-KR" sz="1050" b="1" dirty="0" smtClean="0"/>
          </a:p>
          <a:p>
            <a:pPr algn="ctr"/>
            <a:r>
              <a:rPr lang="ko-KR" altLang="en-US" sz="1050" b="1" dirty="0" smtClean="0"/>
              <a:t>출</a:t>
            </a:r>
            <a:endParaRPr lang="en-US" altLang="ko-KR" sz="1050" b="1" dirty="0" smtClean="0"/>
          </a:p>
          <a:p>
            <a:pPr algn="ctr"/>
            <a:r>
              <a:rPr lang="ko-KR" altLang="en-US" sz="1050" b="1" dirty="0" smtClean="0"/>
              <a:t>입</a:t>
            </a:r>
            <a:endParaRPr lang="en-US" altLang="ko-KR" sz="1050" b="1" dirty="0" smtClean="0"/>
          </a:p>
          <a:p>
            <a:pPr algn="ctr"/>
            <a:r>
              <a:rPr lang="ko-KR" altLang="en-US" sz="1050" b="1" dirty="0" smtClean="0"/>
              <a:t>구</a:t>
            </a:r>
            <a:endParaRPr lang="en-US" altLang="ko-KR" sz="1050" b="1" dirty="0" smtClean="0"/>
          </a:p>
          <a:p>
            <a:pPr algn="ctr"/>
            <a:r>
              <a:rPr lang="en-US" altLang="ko-KR" sz="1050" b="1" dirty="0"/>
              <a:t>/</a:t>
            </a:r>
            <a:endParaRPr lang="en-US" altLang="ko-KR" sz="1050" b="1" dirty="0" smtClean="0"/>
          </a:p>
          <a:p>
            <a:pPr algn="ctr"/>
            <a:r>
              <a:rPr lang="ko-KR" altLang="en-US" sz="1050" b="1" dirty="0" err="1" smtClean="0"/>
              <a:t>버</a:t>
            </a:r>
            <a:endParaRPr lang="en-US" altLang="ko-KR" sz="1050" b="1" dirty="0" smtClean="0"/>
          </a:p>
          <a:p>
            <a:pPr algn="ctr"/>
            <a:r>
              <a:rPr lang="ko-KR" altLang="en-US" sz="1050" b="1" dirty="0" err="1" smtClean="0"/>
              <a:t>스</a:t>
            </a:r>
            <a:endParaRPr lang="en-US" altLang="ko-KR" sz="1050" b="1" dirty="0" smtClean="0"/>
          </a:p>
          <a:p>
            <a:pPr algn="ctr"/>
            <a:r>
              <a:rPr lang="ko-KR" altLang="en-US" sz="1050" b="1" dirty="0" smtClean="0"/>
              <a:t>정</a:t>
            </a:r>
            <a:endParaRPr lang="en-US" altLang="ko-KR" sz="1050" b="1" dirty="0" smtClean="0"/>
          </a:p>
          <a:p>
            <a:pPr algn="ctr"/>
            <a:r>
              <a:rPr lang="ko-KR" altLang="en-US" sz="1050" b="1" dirty="0" smtClean="0"/>
              <a:t>류</a:t>
            </a:r>
            <a:endParaRPr lang="en-US" altLang="ko-KR" sz="1050" b="1" dirty="0" smtClean="0"/>
          </a:p>
          <a:p>
            <a:pPr algn="ctr"/>
            <a:r>
              <a:rPr lang="ko-KR" altLang="en-US" sz="1050" b="1" dirty="0" smtClean="0"/>
              <a:t>장</a:t>
            </a:r>
            <a:endParaRPr lang="en-US" altLang="ko-KR" sz="1050" b="1" dirty="0" smtClean="0"/>
          </a:p>
          <a:p>
            <a:pPr algn="ctr"/>
            <a:r>
              <a:rPr lang="en-US" altLang="ko-KR" sz="1050" b="1" dirty="0" smtClean="0"/>
              <a:t>/</a:t>
            </a:r>
          </a:p>
          <a:p>
            <a:pPr algn="ctr"/>
            <a:r>
              <a:rPr lang="ko-KR" altLang="en-US" sz="1050" b="1" dirty="0" smtClean="0"/>
              <a:t>광</a:t>
            </a:r>
            <a:endParaRPr lang="en-US" altLang="ko-KR" sz="1050" b="1" dirty="0" smtClean="0"/>
          </a:p>
          <a:p>
            <a:pPr algn="ctr"/>
            <a:r>
              <a:rPr lang="ko-KR" altLang="en-US" sz="1050" b="1" dirty="0"/>
              <a:t>장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12114" y="3887470"/>
            <a:ext cx="21901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 err="1" smtClean="0"/>
              <a:t>다산중앙로로</a:t>
            </a:r>
            <a:r>
              <a:rPr lang="ko-KR" altLang="en-US" sz="1050" b="1" dirty="0" smtClean="0"/>
              <a:t> 대로변</a:t>
            </a:r>
            <a:endParaRPr lang="en-US" altLang="ko-KR" sz="1050" b="1" dirty="0" smtClean="0"/>
          </a:p>
        </p:txBody>
      </p:sp>
      <p:cxnSp>
        <p:nvCxnSpPr>
          <p:cNvPr id="30" name="직선 연결선 29"/>
          <p:cNvCxnSpPr/>
          <p:nvPr/>
        </p:nvCxnSpPr>
        <p:spPr>
          <a:xfrm>
            <a:off x="450549" y="2383180"/>
            <a:ext cx="2497415" cy="20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451964" y="3607110"/>
            <a:ext cx="2497415" cy="20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이등변 삼각형 13"/>
          <p:cNvSpPr/>
          <p:nvPr/>
        </p:nvSpPr>
        <p:spPr>
          <a:xfrm rot="5400000">
            <a:off x="3136670" y="2128026"/>
            <a:ext cx="498950" cy="652626"/>
          </a:xfrm>
          <a:prstGeom prst="triangl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타원 16"/>
          <p:cNvSpPr/>
          <p:nvPr/>
        </p:nvSpPr>
        <p:spPr>
          <a:xfrm>
            <a:off x="7824187" y="4421754"/>
            <a:ext cx="113071" cy="119472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타원 40"/>
          <p:cNvSpPr/>
          <p:nvPr/>
        </p:nvSpPr>
        <p:spPr>
          <a:xfrm>
            <a:off x="7939220" y="4422487"/>
            <a:ext cx="113071" cy="119472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339752" cy="686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그림 31" descr="슬라이드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79912" y="620688"/>
            <a:ext cx="5364088" cy="3888432"/>
          </a:xfrm>
          <a:prstGeom prst="rect">
            <a:avLst/>
          </a:prstGeom>
        </p:spPr>
      </p:pic>
      <p:pic>
        <p:nvPicPr>
          <p:cNvPr id="38" name="그림 37" descr="KakaoTalk_20210408_17512378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4500570"/>
            <a:ext cx="2500330" cy="1071570"/>
          </a:xfrm>
          <a:prstGeom prst="rect">
            <a:avLst/>
          </a:prstGeom>
        </p:spPr>
      </p:pic>
      <p:pic>
        <p:nvPicPr>
          <p:cNvPr id="39" name="그림 38" descr="KakaoTalk_20210408_17495546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28992" y="4500570"/>
            <a:ext cx="2357454" cy="1071570"/>
          </a:xfrm>
          <a:prstGeom prst="rect">
            <a:avLst/>
          </a:prstGeom>
        </p:spPr>
      </p:pic>
      <p:pic>
        <p:nvPicPr>
          <p:cNvPr id="45" name="그림 44" descr="images5046KDZP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57950" y="4572008"/>
            <a:ext cx="2500330" cy="1017263"/>
          </a:xfrm>
          <a:prstGeom prst="rect">
            <a:avLst/>
          </a:prstGeom>
        </p:spPr>
      </p:pic>
      <p:sp>
        <p:nvSpPr>
          <p:cNvPr id="23" name="직사각형 22"/>
          <p:cNvSpPr/>
          <p:nvPr/>
        </p:nvSpPr>
        <p:spPr>
          <a:xfrm>
            <a:off x="0" y="6323488"/>
            <a:ext cx="9144000" cy="534512"/>
          </a:xfrm>
          <a:prstGeom prst="rect">
            <a:avLst/>
          </a:prstGeom>
          <a:solidFill>
            <a:srgbClr val="BB0B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ko-KR" altLang="en-US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다산 </a:t>
            </a:r>
            <a:r>
              <a:rPr lang="ko-KR" altLang="en-US" sz="1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아지타워</a:t>
            </a:r>
            <a:r>
              <a:rPr lang="ko-KR" altLang="en-US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altLang="ko-KR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ko-KR" altLang="en-US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확실한 임대수익보장 상가</a:t>
            </a:r>
            <a:endParaRPr lang="en-US" altLang="ko-KR" sz="1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7143768" y="2428868"/>
            <a:ext cx="642942" cy="108012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4264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759</TotalTime>
  <Words>514</Words>
  <Application>Microsoft Office PowerPoint</Application>
  <PresentationFormat>화면 슬라이드 쇼(4:3)</PresentationFormat>
  <Paragraphs>171</Paragraphs>
  <Slides>5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슬라이드 1</vt:lpstr>
      <vt:lpstr>슬라이드 2</vt:lpstr>
      <vt:lpstr>슬라이드 3</vt:lpstr>
      <vt:lpstr>슬라이드 4</vt:lpstr>
      <vt:lpstr>슬라이드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황정현</dc:creator>
  <cp:lastModifiedBy>Owner</cp:lastModifiedBy>
  <cp:revision>77</cp:revision>
  <dcterms:created xsi:type="dcterms:W3CDTF">2021-04-08T08:37:27Z</dcterms:created>
  <dcterms:modified xsi:type="dcterms:W3CDTF">2021-05-25T00:53:21Z</dcterms:modified>
</cp:coreProperties>
</file>